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60" r:id="rId3"/>
    <p:sldId id="259" r:id="rId4"/>
    <p:sldId id="262" r:id="rId5"/>
    <p:sldId id="257" r:id="rId6"/>
    <p:sldId id="258" r:id="rId7"/>
    <p:sldId id="263" r:id="rId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0"/>
  </p:normalViewPr>
  <p:slideViewPr>
    <p:cSldViewPr snapToGrid="0" snapToObjects="1">
      <p:cViewPr varScale="1">
        <p:scale>
          <a:sx n="93" d="100"/>
          <a:sy n="93" d="100"/>
        </p:scale>
        <p:origin x="55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77800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txBody>
          <a:bodyPr/>
          <a:lstStyle/>
          <a:p>
            <a:endParaRPr lang="pt-BR" dirty="0"/>
          </a:p>
        </p:txBody>
      </p:sp>
      <p:sp>
        <p:nvSpPr>
          <p:cNvPr id="5" name="Text 1"/>
          <p:cNvSpPr/>
          <p:nvPr/>
        </p:nvSpPr>
        <p:spPr>
          <a:xfrm>
            <a:off x="678774" y="985600"/>
            <a:ext cx="8362483" cy="843200"/>
          </a:xfrm>
          <a:prstGeom prst="rect">
            <a:avLst/>
          </a:prstGeom>
          <a:noFill/>
          <a:ln/>
        </p:spPr>
        <p:txBody>
          <a:bodyPr wrap="square" rtlCol="0" anchor="t"/>
          <a:lstStyle/>
          <a:p>
            <a:pPr marL="0" indent="0">
              <a:lnSpc>
                <a:spcPts val="5566"/>
              </a:lnSpc>
              <a:buNone/>
            </a:pPr>
            <a:endParaRPr lang="en-US" sz="4453" dirty="0"/>
          </a:p>
        </p:txBody>
      </p:sp>
      <p:sp>
        <p:nvSpPr>
          <p:cNvPr id="6" name="Text 2"/>
          <p:cNvSpPr/>
          <p:nvPr/>
        </p:nvSpPr>
        <p:spPr>
          <a:xfrm>
            <a:off x="678774" y="4418778"/>
            <a:ext cx="7786330" cy="1828136"/>
          </a:xfrm>
          <a:prstGeom prst="rect">
            <a:avLst/>
          </a:prstGeom>
          <a:noFill/>
          <a:ln/>
        </p:spPr>
        <p:txBody>
          <a:bodyPr wrap="square" rtlCol="0" anchor="t"/>
          <a:lstStyle/>
          <a:p>
            <a:pPr marL="0" indent="0">
              <a:lnSpc>
                <a:spcPts val="1962"/>
              </a:lnSpc>
              <a:buNone/>
            </a:pPr>
            <a:r>
              <a:rPr lang="en-US" dirty="0">
                <a:solidFill>
                  <a:srgbClr val="FFE5E5"/>
                </a:solidFill>
                <a:latin typeface="DM Sans" pitchFamily="34" charset="0"/>
                <a:ea typeface="DM Sans" pitchFamily="34" charset="-122"/>
                <a:cs typeface="DM Sans" pitchFamily="34" charset="-120"/>
              </a:rPr>
              <a:t>Este projeto web tem como objetivo compartilhar a minha paixão pelo anime "Demon Slayer" (Kimetsu no Yaiba) e explorar como essa obra-prima da animação japonesa pode proporcionar uma experiência de entretenimento envolvente, além de ser uma fonte de reflexão sobre valores e questões relevantes. Através deste site, busco inspirar outras pessoas a descobrir a riqueza cultural e emocional que este anime extraordinário tem a oferecer.</a:t>
            </a:r>
            <a:endParaRPr lang="en-US" dirty="0"/>
          </a:p>
        </p:txBody>
      </p:sp>
      <p:sp>
        <p:nvSpPr>
          <p:cNvPr id="7" name="Text 2">
            <a:extLst>
              <a:ext uri="{FF2B5EF4-FFF2-40B4-BE49-F238E27FC236}">
                <a16:creationId xmlns:a16="http://schemas.microsoft.com/office/drawing/2014/main" id="{2EA699E1-FED4-CF2D-ACC6-60B0A16D1B08}"/>
              </a:ext>
            </a:extLst>
          </p:cNvPr>
          <p:cNvSpPr/>
          <p:nvPr/>
        </p:nvSpPr>
        <p:spPr>
          <a:xfrm>
            <a:off x="233559" y="2565429"/>
            <a:ext cx="7786330" cy="1245394"/>
          </a:xfrm>
          <a:prstGeom prst="rect">
            <a:avLst/>
          </a:prstGeom>
          <a:noFill/>
          <a:ln/>
        </p:spPr>
        <p:txBody>
          <a:bodyPr wrap="square" rtlCol="0" anchor="t"/>
          <a:lstStyle/>
          <a:p>
            <a:pPr marL="0" indent="0">
              <a:lnSpc>
                <a:spcPts val="1962"/>
              </a:lnSpc>
              <a:buNone/>
            </a:pPr>
            <a:r>
              <a:rPr lang="en-US" sz="1600" dirty="0">
                <a:solidFill>
                  <a:schemeClr val="bg1"/>
                </a:solidFill>
              </a:rPr>
              <a:t>Bryan Henrique Ferro Lima – RA01241109 – 1ADS C</a:t>
            </a:r>
          </a:p>
        </p:txBody>
      </p:sp>
      <p:sp>
        <p:nvSpPr>
          <p:cNvPr id="8" name="Retângulo 7">
            <a:extLst>
              <a:ext uri="{FF2B5EF4-FFF2-40B4-BE49-F238E27FC236}">
                <a16:creationId xmlns:a16="http://schemas.microsoft.com/office/drawing/2014/main" id="{71FE50D0-8FB3-98A2-174A-EC0AD695C10A}"/>
              </a:ext>
            </a:extLst>
          </p:cNvPr>
          <p:cNvSpPr/>
          <p:nvPr/>
        </p:nvSpPr>
        <p:spPr>
          <a:xfrm>
            <a:off x="233559" y="959505"/>
            <a:ext cx="10100714" cy="923330"/>
          </a:xfrm>
          <a:prstGeom prst="rect">
            <a:avLst/>
          </a:prstGeom>
          <a:noFill/>
          <a:ln>
            <a:noFill/>
          </a:ln>
          <a:effectLst>
            <a:innerShdw blurRad="114300">
              <a:prstClr val="black"/>
            </a:innerShdw>
          </a:effectLst>
        </p:spPr>
        <p:txBody>
          <a:bodyPr wrap="none" lIns="91440" tIns="45720" rIns="91440" bIns="45720">
            <a:spAutoFit/>
          </a:bodyPr>
          <a:lstStyle/>
          <a:p>
            <a:pPr algn="ctr"/>
            <a:r>
              <a:rPr lang="en-US" sz="5400" b="1" dirty="0">
                <a:ln w="22225">
                  <a:solidFill>
                    <a:sysClr val="windowText" lastClr="000000"/>
                  </a:solidFill>
                  <a:prstDash val="solid"/>
                </a:ln>
                <a:solidFill>
                  <a:srgbClr val="C00000"/>
                </a:solidFill>
                <a:effectLst>
                  <a:glow rad="228600">
                    <a:schemeClr val="tx1"/>
                  </a:glow>
                </a:effectLst>
                <a:latin typeface="Dela Gothic One" pitchFamily="34" charset="0"/>
                <a:ea typeface="Dela Gothic One" pitchFamily="34" charset="-122"/>
                <a:cs typeface="Dela Gothic One" pitchFamily="34" charset="-120"/>
              </a:rPr>
              <a:t>Demon Slayer – Projeto Individual </a:t>
            </a:r>
            <a:endParaRPr lang="pt-BR" sz="5400" b="1" dirty="0">
              <a:ln w="22225">
                <a:solidFill>
                  <a:sysClr val="windowText" lastClr="000000"/>
                </a:solidFill>
                <a:prstDash val="solid"/>
              </a:ln>
              <a:solidFill>
                <a:srgbClr val="C00000"/>
              </a:solidFill>
              <a:effectLst>
                <a:glow rad="228600">
                  <a:schemeClr val="tx1"/>
                </a:glow>
              </a:effectLst>
            </a:endParaRPr>
          </a:p>
        </p:txBody>
      </p:sp>
      <p:pic>
        <p:nvPicPr>
          <p:cNvPr id="9" name="Imagem 8">
            <a:extLst>
              <a:ext uri="{FF2B5EF4-FFF2-40B4-BE49-F238E27FC236}">
                <a16:creationId xmlns:a16="http://schemas.microsoft.com/office/drawing/2014/main" id="{3DCB054D-4B48-9194-B5E4-303C5608205C}"/>
              </a:ext>
            </a:extLst>
          </p:cNvPr>
          <p:cNvPicPr>
            <a:picLocks noChangeAspect="1"/>
          </p:cNvPicPr>
          <p:nvPr/>
        </p:nvPicPr>
        <p:blipFill>
          <a:blip r:embed="rId4"/>
          <a:stretch>
            <a:fillRect/>
          </a:stretch>
        </p:blipFill>
        <p:spPr>
          <a:xfrm>
            <a:off x="10120045" y="-941456"/>
            <a:ext cx="4510355" cy="917105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604871" y="-14039"/>
            <a:ext cx="14630400" cy="8229600"/>
          </a:xfrm>
          <a:prstGeom prst="rect">
            <a:avLst/>
          </a:prstGeom>
          <a:solidFill>
            <a:srgbClr val="0A0A0A">
              <a:alpha val="75000"/>
            </a:srgbClr>
          </a:solidFill>
          <a:ln/>
        </p:spPr>
        <p:txBody>
          <a:bodyPr/>
          <a:lstStyle/>
          <a:p>
            <a:endParaRPr lang="pt-BR" dirty="0"/>
          </a:p>
        </p:txBody>
      </p:sp>
      <p:sp>
        <p:nvSpPr>
          <p:cNvPr id="6" name="Shape 2"/>
          <p:cNvSpPr/>
          <p:nvPr/>
        </p:nvSpPr>
        <p:spPr>
          <a:xfrm>
            <a:off x="4930973" y="2363629"/>
            <a:ext cx="4128849" cy="3304075"/>
          </a:xfrm>
          <a:prstGeom prst="roundRect">
            <a:avLst>
              <a:gd name="adj" fmla="val 2627"/>
            </a:avLst>
          </a:prstGeom>
          <a:solidFill>
            <a:srgbClr val="740B0B"/>
          </a:solidFill>
          <a:ln w="7620">
            <a:solidFill>
              <a:srgbClr val="8D2424"/>
            </a:solidFill>
            <a:prstDash val="solid"/>
          </a:ln>
        </p:spPr>
        <p:txBody>
          <a:bodyPr/>
          <a:lstStyle/>
          <a:p>
            <a:endParaRPr lang="pt-BR" dirty="0"/>
          </a:p>
        </p:txBody>
      </p:sp>
      <p:sp>
        <p:nvSpPr>
          <p:cNvPr id="7" name="Text 3"/>
          <p:cNvSpPr/>
          <p:nvPr/>
        </p:nvSpPr>
        <p:spPr>
          <a:xfrm>
            <a:off x="5107067" y="2539722"/>
            <a:ext cx="3244334" cy="277058"/>
          </a:xfrm>
          <a:prstGeom prst="rect">
            <a:avLst/>
          </a:prstGeom>
          <a:noFill/>
          <a:ln/>
        </p:spPr>
        <p:txBody>
          <a:bodyPr wrap="none" rtlCol="0" anchor="t"/>
          <a:lstStyle/>
          <a:p>
            <a:pPr marL="0" indent="0">
              <a:lnSpc>
                <a:spcPts val="2182"/>
              </a:lnSpc>
              <a:buNone/>
            </a:pPr>
            <a:r>
              <a:rPr lang="en-US" sz="1746" dirty="0">
                <a:solidFill>
                  <a:srgbClr val="FFE5E5"/>
                </a:solidFill>
                <a:latin typeface="Dela Gothic One" pitchFamily="34" charset="0"/>
                <a:ea typeface="Dela Gothic One" pitchFamily="34" charset="-122"/>
                <a:cs typeface="Dela Gothic One" pitchFamily="34" charset="-120"/>
              </a:rPr>
              <a:t>Uma Conexão Emocional</a:t>
            </a:r>
            <a:endParaRPr lang="en-US" sz="1746" dirty="0"/>
          </a:p>
        </p:txBody>
      </p:sp>
      <p:sp>
        <p:nvSpPr>
          <p:cNvPr id="8" name="Text 4"/>
          <p:cNvSpPr/>
          <p:nvPr/>
        </p:nvSpPr>
        <p:spPr>
          <a:xfrm>
            <a:off x="5107067" y="2917865"/>
            <a:ext cx="3776662" cy="2156460"/>
          </a:xfrm>
          <a:prstGeom prst="rect">
            <a:avLst/>
          </a:prstGeom>
          <a:noFill/>
          <a:ln/>
        </p:spPr>
        <p:txBody>
          <a:bodyPr wrap="square" rtlCol="0" anchor="t"/>
          <a:lstStyle/>
          <a:p>
            <a:pPr marL="0" indent="0">
              <a:lnSpc>
                <a:spcPts val="2123"/>
              </a:lnSpc>
              <a:buNone/>
            </a:pPr>
            <a:r>
              <a:rPr lang="en-US" sz="1327" dirty="0">
                <a:solidFill>
                  <a:srgbClr val="FFE5E5"/>
                </a:solidFill>
                <a:latin typeface="DM Sans" pitchFamily="34" charset="0"/>
                <a:ea typeface="DM Sans" pitchFamily="34" charset="-122"/>
                <a:cs typeface="DM Sans" pitchFamily="34" charset="-120"/>
              </a:rPr>
              <a:t>Quando a primeira temporada de "Demon Slayer" foi lançada, em 2019, eu estava passando por um período difícil em minha vida. O anime se tornou um refúgio, uma fonte de inspiração e conforto durante esse momento desafiador. A jornada dos personagens e os temas profundos ressoaram profundamente comigo, me ajudando a encontrar força e esperança.</a:t>
            </a:r>
            <a:endParaRPr lang="en-US" sz="1327" dirty="0"/>
          </a:p>
        </p:txBody>
      </p:sp>
      <p:sp>
        <p:nvSpPr>
          <p:cNvPr id="9" name="Shape 5"/>
          <p:cNvSpPr/>
          <p:nvPr/>
        </p:nvSpPr>
        <p:spPr>
          <a:xfrm>
            <a:off x="9228296" y="2363629"/>
            <a:ext cx="4128849" cy="3304075"/>
          </a:xfrm>
          <a:prstGeom prst="roundRect">
            <a:avLst>
              <a:gd name="adj" fmla="val 2627"/>
            </a:avLst>
          </a:prstGeom>
          <a:solidFill>
            <a:srgbClr val="740B0B"/>
          </a:solidFill>
          <a:ln w="7620">
            <a:solidFill>
              <a:srgbClr val="8D2424"/>
            </a:solidFill>
            <a:prstDash val="solid"/>
          </a:ln>
        </p:spPr>
        <p:txBody>
          <a:bodyPr/>
          <a:lstStyle/>
          <a:p>
            <a:endParaRPr lang="pt-BR" dirty="0"/>
          </a:p>
        </p:txBody>
      </p:sp>
      <p:sp>
        <p:nvSpPr>
          <p:cNvPr id="10" name="Text 6"/>
          <p:cNvSpPr/>
          <p:nvPr/>
        </p:nvSpPr>
        <p:spPr>
          <a:xfrm>
            <a:off x="9404390" y="2539722"/>
            <a:ext cx="2217301" cy="277058"/>
          </a:xfrm>
          <a:prstGeom prst="rect">
            <a:avLst/>
          </a:prstGeom>
          <a:noFill/>
          <a:ln/>
        </p:spPr>
        <p:txBody>
          <a:bodyPr wrap="none" rtlCol="0" anchor="t"/>
          <a:lstStyle/>
          <a:p>
            <a:pPr marL="0" indent="0">
              <a:lnSpc>
                <a:spcPts val="2182"/>
              </a:lnSpc>
              <a:buNone/>
            </a:pPr>
            <a:r>
              <a:rPr lang="en-US" sz="1746" dirty="0">
                <a:solidFill>
                  <a:srgbClr val="FFE5E5"/>
                </a:solidFill>
                <a:latin typeface="Dela Gothic One" pitchFamily="34" charset="0"/>
                <a:ea typeface="Dela Gothic One" pitchFamily="34" charset="-122"/>
                <a:cs typeface="Dela Gothic One" pitchFamily="34" charset="-120"/>
              </a:rPr>
              <a:t>Lições Valiosas</a:t>
            </a:r>
            <a:endParaRPr lang="en-US" sz="1746" dirty="0"/>
          </a:p>
        </p:txBody>
      </p:sp>
      <p:sp>
        <p:nvSpPr>
          <p:cNvPr id="11" name="Text 7"/>
          <p:cNvSpPr/>
          <p:nvPr/>
        </p:nvSpPr>
        <p:spPr>
          <a:xfrm>
            <a:off x="9404390" y="2917865"/>
            <a:ext cx="3776662" cy="2156460"/>
          </a:xfrm>
          <a:prstGeom prst="rect">
            <a:avLst/>
          </a:prstGeom>
          <a:noFill/>
          <a:ln/>
        </p:spPr>
        <p:txBody>
          <a:bodyPr wrap="square" rtlCol="0" anchor="t"/>
          <a:lstStyle/>
          <a:p>
            <a:pPr marL="0" indent="0">
              <a:lnSpc>
                <a:spcPts val="2123"/>
              </a:lnSpc>
              <a:buNone/>
            </a:pPr>
            <a:r>
              <a:rPr lang="en-US" sz="1327" dirty="0">
                <a:solidFill>
                  <a:srgbClr val="FFE5E5"/>
                </a:solidFill>
                <a:latin typeface="DM Sans" pitchFamily="34" charset="0"/>
                <a:ea typeface="DM Sans" pitchFamily="34" charset="-122"/>
                <a:cs typeface="DM Sans" pitchFamily="34" charset="-120"/>
              </a:rPr>
              <a:t>Assistir a "Demon Slayer" me ensinou lições importantes sobre perseverança, empatia e a importância de lutar por aquilo em que acreditamos. A determinação de Tanjiro em curar sua irmã e proteger a humanidade se tornou um exemplo inspirador que me motivou a enfrentar meus próprios desafios com mais coragem e resiliência.</a:t>
            </a:r>
            <a:endParaRPr lang="en-US" sz="1327" dirty="0"/>
          </a:p>
        </p:txBody>
      </p:sp>
      <p:sp>
        <p:nvSpPr>
          <p:cNvPr id="12" name="Shape 8"/>
          <p:cNvSpPr/>
          <p:nvPr/>
        </p:nvSpPr>
        <p:spPr>
          <a:xfrm>
            <a:off x="4931092" y="5920474"/>
            <a:ext cx="8426053" cy="1760128"/>
          </a:xfrm>
          <a:prstGeom prst="roundRect">
            <a:avLst>
              <a:gd name="adj" fmla="val 4193"/>
            </a:avLst>
          </a:prstGeom>
          <a:solidFill>
            <a:srgbClr val="740B0B"/>
          </a:solidFill>
          <a:ln w="7620">
            <a:solidFill>
              <a:srgbClr val="8D2424"/>
            </a:solidFill>
            <a:prstDash val="solid"/>
          </a:ln>
        </p:spPr>
        <p:txBody>
          <a:bodyPr/>
          <a:lstStyle/>
          <a:p>
            <a:endParaRPr lang="pt-BR" dirty="0"/>
          </a:p>
        </p:txBody>
      </p:sp>
      <p:sp>
        <p:nvSpPr>
          <p:cNvPr id="13" name="Text 9"/>
          <p:cNvSpPr/>
          <p:nvPr/>
        </p:nvSpPr>
        <p:spPr>
          <a:xfrm>
            <a:off x="5107067" y="6019890"/>
            <a:ext cx="4484727" cy="277058"/>
          </a:xfrm>
          <a:prstGeom prst="rect">
            <a:avLst/>
          </a:prstGeom>
          <a:noFill/>
          <a:ln/>
        </p:spPr>
        <p:txBody>
          <a:bodyPr wrap="none" rtlCol="0" anchor="t"/>
          <a:lstStyle/>
          <a:p>
            <a:pPr marL="0" indent="0">
              <a:lnSpc>
                <a:spcPts val="2182"/>
              </a:lnSpc>
              <a:buNone/>
            </a:pPr>
            <a:r>
              <a:rPr lang="en-US" sz="1746" dirty="0">
                <a:solidFill>
                  <a:srgbClr val="FFE5E5"/>
                </a:solidFill>
                <a:latin typeface="Dela Gothic One" pitchFamily="34" charset="0"/>
                <a:ea typeface="Dela Gothic One" pitchFamily="34" charset="-122"/>
                <a:cs typeface="Dela Gothic One" pitchFamily="34" charset="-120"/>
              </a:rPr>
              <a:t>Uma Experiência Transformadora</a:t>
            </a:r>
            <a:endParaRPr lang="en-US" sz="1746" dirty="0"/>
          </a:p>
        </p:txBody>
      </p:sp>
      <p:sp>
        <p:nvSpPr>
          <p:cNvPr id="14" name="Text 10"/>
          <p:cNvSpPr/>
          <p:nvPr/>
        </p:nvSpPr>
        <p:spPr>
          <a:xfrm>
            <a:off x="5107067" y="6398033"/>
            <a:ext cx="8073866" cy="1078230"/>
          </a:xfrm>
          <a:prstGeom prst="rect">
            <a:avLst/>
          </a:prstGeom>
          <a:noFill/>
          <a:ln/>
        </p:spPr>
        <p:txBody>
          <a:bodyPr wrap="square" rtlCol="0" anchor="t"/>
          <a:lstStyle/>
          <a:p>
            <a:pPr marL="0" indent="0">
              <a:lnSpc>
                <a:spcPts val="2123"/>
              </a:lnSpc>
              <a:buNone/>
            </a:pPr>
            <a:r>
              <a:rPr lang="en-US" sz="1327" dirty="0">
                <a:solidFill>
                  <a:srgbClr val="FFE5E5"/>
                </a:solidFill>
                <a:latin typeface="DM Sans" pitchFamily="34" charset="0"/>
                <a:ea typeface="DM Sans" pitchFamily="34" charset="-122"/>
                <a:cs typeface="DM Sans" pitchFamily="34" charset="-120"/>
              </a:rPr>
              <a:t>Meu envolvimento com "Demon Slayer" foi muito além do simples entretenimento. O anime se tornou uma janela para explorar questões profundas sobre a condição humana, a força do vínculo familiar e a importância de lutar por um mundo melhor. Essa experiência transformadora me inspirou a compartilhar essa paixão com outras pessoas.</a:t>
            </a:r>
            <a:endParaRPr lang="en-US" sz="1327" dirty="0"/>
          </a:p>
        </p:txBody>
      </p:sp>
      <p:pic>
        <p:nvPicPr>
          <p:cNvPr id="15" name="Imagem 14">
            <a:extLst>
              <a:ext uri="{FF2B5EF4-FFF2-40B4-BE49-F238E27FC236}">
                <a16:creationId xmlns:a16="http://schemas.microsoft.com/office/drawing/2014/main" id="{0C612B39-0DB1-A1DC-1AAF-3FC7E05BFF5D}"/>
              </a:ext>
            </a:extLst>
          </p:cNvPr>
          <p:cNvPicPr>
            <a:picLocks noChangeAspect="1"/>
          </p:cNvPicPr>
          <p:nvPr/>
        </p:nvPicPr>
        <p:blipFill>
          <a:blip r:embed="rId4"/>
          <a:stretch>
            <a:fillRect/>
          </a:stretch>
        </p:blipFill>
        <p:spPr>
          <a:xfrm>
            <a:off x="0" y="0"/>
            <a:ext cx="4630723" cy="8229600"/>
          </a:xfrm>
          <a:prstGeom prst="rect">
            <a:avLst/>
          </a:prstGeom>
        </p:spPr>
      </p:pic>
      <p:sp>
        <p:nvSpPr>
          <p:cNvPr id="16" name="CaixaDeTexto 15">
            <a:extLst>
              <a:ext uri="{FF2B5EF4-FFF2-40B4-BE49-F238E27FC236}">
                <a16:creationId xmlns:a16="http://schemas.microsoft.com/office/drawing/2014/main" id="{BABC20E3-E828-9794-3416-E03F34B27A14}"/>
              </a:ext>
            </a:extLst>
          </p:cNvPr>
          <p:cNvSpPr txBox="1"/>
          <p:nvPr/>
        </p:nvSpPr>
        <p:spPr>
          <a:xfrm>
            <a:off x="5116530" y="1024682"/>
            <a:ext cx="10253609" cy="707886"/>
          </a:xfrm>
          <a:prstGeom prst="rect">
            <a:avLst/>
          </a:prstGeom>
          <a:noFill/>
        </p:spPr>
        <p:txBody>
          <a:bodyPr wrap="square" rtlCol="0">
            <a:spAutoFit/>
          </a:bodyPr>
          <a:lstStyle/>
          <a:p>
            <a:r>
              <a:rPr lang="en-US" sz="4000" dirty="0">
                <a:solidFill>
                  <a:srgbClr val="FAEBEB"/>
                </a:solidFill>
                <a:latin typeface="Dela Gothic One" pitchFamily="34" charset="0"/>
                <a:ea typeface="Dela Gothic One" pitchFamily="34" charset="-122"/>
                <a:cs typeface="Dela Gothic One" pitchFamily="34" charset="-120"/>
              </a:rPr>
              <a:t>Meu </a:t>
            </a:r>
            <a:r>
              <a:rPr lang="en-US" sz="4000" dirty="0" err="1">
                <a:solidFill>
                  <a:srgbClr val="FAEBEB"/>
                </a:solidFill>
                <a:latin typeface="Dela Gothic One" pitchFamily="34" charset="0"/>
                <a:ea typeface="Dela Gothic One" pitchFamily="34" charset="-122"/>
                <a:cs typeface="Dela Gothic One" pitchFamily="34" charset="-120"/>
              </a:rPr>
              <a:t>Encontro</a:t>
            </a:r>
            <a:r>
              <a:rPr lang="en-US" sz="4000" dirty="0">
                <a:solidFill>
                  <a:srgbClr val="FAEBEB"/>
                </a:solidFill>
                <a:latin typeface="Dela Gothic One" pitchFamily="34" charset="0"/>
                <a:ea typeface="Dela Gothic One" pitchFamily="34" charset="-122"/>
                <a:cs typeface="Dela Gothic One" pitchFamily="34" charset="-120"/>
              </a:rPr>
              <a:t> </a:t>
            </a:r>
            <a:r>
              <a:rPr lang="en-US" sz="4000" dirty="0" err="1">
                <a:solidFill>
                  <a:srgbClr val="FAEBEB"/>
                </a:solidFill>
                <a:latin typeface="Dela Gothic One" pitchFamily="34" charset="0"/>
                <a:ea typeface="Dela Gothic One" pitchFamily="34" charset="-122"/>
                <a:cs typeface="Dela Gothic One" pitchFamily="34" charset="-120"/>
              </a:rPr>
              <a:t>Pessoal</a:t>
            </a:r>
            <a:r>
              <a:rPr lang="en-US" sz="4000" dirty="0">
                <a:solidFill>
                  <a:srgbClr val="FAEBEB"/>
                </a:solidFill>
                <a:latin typeface="Dela Gothic One" pitchFamily="34" charset="0"/>
                <a:ea typeface="Dela Gothic One" pitchFamily="34" charset="-122"/>
                <a:cs typeface="Dela Gothic One" pitchFamily="34" charset="-120"/>
              </a:rPr>
              <a:t> com Demon Slayer</a:t>
            </a:r>
            <a:endParaRPr lang="pt-BR" sz="4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334"/>
            <a:ext cx="14630400" cy="8232934"/>
          </a:xfrm>
          <a:prstGeom prst="rect">
            <a:avLst/>
          </a:prstGeom>
          <a:solidFill>
            <a:srgbClr val="0A0A0A">
              <a:alpha val="75000"/>
            </a:srgbClr>
          </a:solidFill>
          <a:ln/>
        </p:spPr>
        <p:txBody>
          <a:bodyPr/>
          <a:lstStyle/>
          <a:p>
            <a:endParaRPr lang="pt-BR" dirty="0"/>
          </a:p>
        </p:txBody>
      </p:sp>
      <p:sp>
        <p:nvSpPr>
          <p:cNvPr id="4" name="Text 1"/>
          <p:cNvSpPr/>
          <p:nvPr/>
        </p:nvSpPr>
        <p:spPr>
          <a:xfrm>
            <a:off x="1939409" y="591264"/>
            <a:ext cx="10751463" cy="1414701"/>
          </a:xfrm>
          <a:prstGeom prst="rect">
            <a:avLst/>
          </a:prstGeom>
          <a:noFill/>
          <a:ln/>
        </p:spPr>
        <p:txBody>
          <a:bodyPr wrap="square" rtlCol="0" anchor="t"/>
          <a:lstStyle/>
          <a:p>
            <a:pPr marL="0" indent="0" algn="ctr">
              <a:lnSpc>
                <a:spcPts val="5570"/>
              </a:lnSpc>
              <a:buNone/>
            </a:pPr>
            <a:r>
              <a:rPr lang="en-US" sz="4456" dirty="0">
                <a:solidFill>
                  <a:srgbClr val="FAEBEB"/>
                </a:solidFill>
                <a:latin typeface="Dela Gothic One" pitchFamily="34" charset="0"/>
                <a:ea typeface="Dela Gothic One" pitchFamily="34" charset="-122"/>
                <a:cs typeface="Dela Gothic One" pitchFamily="34" charset="-120"/>
              </a:rPr>
              <a:t>Demon Slayer e a relação com </a:t>
            </a:r>
            <a:r>
              <a:rPr lang="en-US" sz="4456" dirty="0" err="1">
                <a:solidFill>
                  <a:srgbClr val="FAEBEB"/>
                </a:solidFill>
                <a:latin typeface="Dela Gothic One" pitchFamily="34" charset="0"/>
                <a:ea typeface="Dela Gothic One" pitchFamily="34" charset="-122"/>
                <a:cs typeface="Dela Gothic One" pitchFamily="34" charset="-120"/>
              </a:rPr>
              <a:t>os</a:t>
            </a:r>
            <a:r>
              <a:rPr lang="en-US" sz="4456" dirty="0">
                <a:solidFill>
                  <a:srgbClr val="FAEBEB"/>
                </a:solidFill>
                <a:latin typeface="Dela Gothic One" pitchFamily="34" charset="0"/>
                <a:ea typeface="Dela Gothic One" pitchFamily="34" charset="-122"/>
                <a:cs typeface="Dela Gothic One" pitchFamily="34" charset="-120"/>
              </a:rPr>
              <a:t> Objetivos da ONU</a:t>
            </a:r>
            <a:endParaRPr lang="en-US" sz="4456" dirty="0"/>
          </a:p>
        </p:txBody>
      </p:sp>
      <p:sp>
        <p:nvSpPr>
          <p:cNvPr id="5" name="Shape 2"/>
          <p:cNvSpPr/>
          <p:nvPr/>
        </p:nvSpPr>
        <p:spPr>
          <a:xfrm>
            <a:off x="1240631" y="2718316"/>
            <a:ext cx="483751" cy="483751"/>
          </a:xfrm>
          <a:prstGeom prst="roundRect">
            <a:avLst>
              <a:gd name="adj" fmla="val 20003"/>
            </a:avLst>
          </a:prstGeom>
          <a:solidFill>
            <a:srgbClr val="740B0B"/>
          </a:solidFill>
          <a:ln w="7620">
            <a:solidFill>
              <a:srgbClr val="8D2424"/>
            </a:solidFill>
            <a:prstDash val="solid"/>
          </a:ln>
        </p:spPr>
        <p:txBody>
          <a:bodyPr/>
          <a:lstStyle/>
          <a:p>
            <a:endParaRPr lang="pt-BR" dirty="0"/>
          </a:p>
        </p:txBody>
      </p:sp>
      <p:sp>
        <p:nvSpPr>
          <p:cNvPr id="6" name="Text 3"/>
          <p:cNvSpPr/>
          <p:nvPr/>
        </p:nvSpPr>
        <p:spPr>
          <a:xfrm>
            <a:off x="1382673" y="2747962"/>
            <a:ext cx="199668" cy="424458"/>
          </a:xfrm>
          <a:prstGeom prst="rect">
            <a:avLst/>
          </a:prstGeom>
          <a:noFill/>
          <a:ln/>
        </p:spPr>
        <p:txBody>
          <a:bodyPr wrap="none" rtlCol="0" anchor="t"/>
          <a:lstStyle/>
          <a:p>
            <a:pPr marL="0" indent="0" algn="ctr">
              <a:lnSpc>
                <a:spcPts val="3342"/>
              </a:lnSpc>
              <a:buNone/>
            </a:pPr>
            <a:r>
              <a:rPr lang="en-US" sz="2673" dirty="0">
                <a:solidFill>
                  <a:srgbClr val="FFE5E5"/>
                </a:solidFill>
                <a:latin typeface="Dela Gothic One" pitchFamily="34" charset="0"/>
                <a:ea typeface="Dela Gothic One" pitchFamily="34" charset="-122"/>
                <a:cs typeface="Dela Gothic One" pitchFamily="34" charset="-120"/>
              </a:rPr>
              <a:t>1</a:t>
            </a:r>
            <a:endParaRPr lang="en-US" sz="2673" dirty="0"/>
          </a:p>
        </p:txBody>
      </p:sp>
      <p:sp>
        <p:nvSpPr>
          <p:cNvPr id="7" name="Text 4"/>
          <p:cNvSpPr/>
          <p:nvPr/>
        </p:nvSpPr>
        <p:spPr>
          <a:xfrm>
            <a:off x="1939409" y="2718316"/>
            <a:ext cx="2741652" cy="707231"/>
          </a:xfrm>
          <a:prstGeom prst="rect">
            <a:avLst/>
          </a:prstGeom>
          <a:noFill/>
          <a:ln/>
        </p:spPr>
        <p:txBody>
          <a:bodyPr wrap="square" rtlCol="0" anchor="t"/>
          <a:lstStyle/>
          <a:p>
            <a:pPr marL="0" indent="0">
              <a:lnSpc>
                <a:spcPts val="2785"/>
              </a:lnSpc>
              <a:buNone/>
            </a:pPr>
            <a:r>
              <a:rPr lang="pt-BR" sz="2228" dirty="0">
                <a:solidFill>
                  <a:srgbClr val="FFE5E5"/>
                </a:solidFill>
                <a:latin typeface="Dela Gothic One" pitchFamily="34" charset="0"/>
                <a:ea typeface="Dela Gothic One" pitchFamily="34" charset="-122"/>
              </a:rPr>
              <a:t>Saúde</a:t>
            </a:r>
            <a:r>
              <a:rPr lang="en-US" sz="2228" dirty="0">
                <a:solidFill>
                  <a:srgbClr val="FFE5E5"/>
                </a:solidFill>
                <a:latin typeface="Dela Gothic One" pitchFamily="34" charset="0"/>
                <a:ea typeface="Dela Gothic One" pitchFamily="34" charset="-122"/>
              </a:rPr>
              <a:t> e Bem-Estar</a:t>
            </a:r>
            <a:endParaRPr lang="en-US" sz="2228" dirty="0"/>
          </a:p>
        </p:txBody>
      </p:sp>
      <p:sp>
        <p:nvSpPr>
          <p:cNvPr id="8" name="Text 5"/>
          <p:cNvSpPr/>
          <p:nvPr/>
        </p:nvSpPr>
        <p:spPr>
          <a:xfrm>
            <a:off x="1240631" y="3514011"/>
            <a:ext cx="3809223" cy="3783687"/>
          </a:xfrm>
          <a:prstGeom prst="rect">
            <a:avLst/>
          </a:prstGeom>
          <a:noFill/>
          <a:ln/>
        </p:spPr>
        <p:txBody>
          <a:bodyPr wrap="square" rtlCol="0" anchor="t"/>
          <a:lstStyle/>
          <a:p>
            <a:pPr marL="0" indent="0">
              <a:lnSpc>
                <a:spcPts val="2709"/>
              </a:lnSpc>
              <a:buNone/>
            </a:pPr>
            <a:r>
              <a:rPr lang="en-US" sz="1693" dirty="0">
                <a:solidFill>
                  <a:srgbClr val="FFE5E5"/>
                </a:solidFill>
                <a:latin typeface="DM Sans" pitchFamily="34" charset="0"/>
                <a:ea typeface="DM Sans" pitchFamily="34" charset="-122"/>
                <a:cs typeface="DM Sans" pitchFamily="34" charset="-120"/>
              </a:rPr>
              <a:t>O anime explora temas profundos, como a importância da família e o sacrifício necessário para proteger entes queridos. A jornada de Tanjiro é motivada por seu desejo de curar sua irmã Nezuko e restaurar sua família, refletindo sobre a força do vínculo familiar.</a:t>
            </a:r>
            <a:endParaRPr lang="en-US" sz="1693" dirty="0"/>
          </a:p>
        </p:txBody>
      </p:sp>
      <p:sp>
        <p:nvSpPr>
          <p:cNvPr id="9" name="Shape 6"/>
          <p:cNvSpPr/>
          <p:nvPr/>
        </p:nvSpPr>
        <p:spPr>
          <a:xfrm>
            <a:off x="5594866" y="2677835"/>
            <a:ext cx="483751" cy="483751"/>
          </a:xfrm>
          <a:prstGeom prst="roundRect">
            <a:avLst>
              <a:gd name="adj" fmla="val 20003"/>
            </a:avLst>
          </a:prstGeom>
          <a:solidFill>
            <a:srgbClr val="740B0B"/>
          </a:solidFill>
          <a:ln w="7620">
            <a:solidFill>
              <a:srgbClr val="8D2424"/>
            </a:solidFill>
            <a:prstDash val="solid"/>
          </a:ln>
        </p:spPr>
        <p:txBody>
          <a:bodyPr/>
          <a:lstStyle/>
          <a:p>
            <a:endParaRPr lang="pt-BR" dirty="0"/>
          </a:p>
        </p:txBody>
      </p:sp>
      <p:sp>
        <p:nvSpPr>
          <p:cNvPr id="10" name="Text 7"/>
          <p:cNvSpPr/>
          <p:nvPr/>
        </p:nvSpPr>
        <p:spPr>
          <a:xfrm>
            <a:off x="5694998" y="2707481"/>
            <a:ext cx="283488" cy="424458"/>
          </a:xfrm>
          <a:prstGeom prst="rect">
            <a:avLst/>
          </a:prstGeom>
          <a:noFill/>
          <a:ln/>
        </p:spPr>
        <p:txBody>
          <a:bodyPr wrap="none" rtlCol="0" anchor="t"/>
          <a:lstStyle/>
          <a:p>
            <a:pPr marL="0" indent="0" algn="ctr">
              <a:lnSpc>
                <a:spcPts val="3342"/>
              </a:lnSpc>
              <a:buNone/>
            </a:pPr>
            <a:r>
              <a:rPr lang="en-US" sz="2673" dirty="0">
                <a:solidFill>
                  <a:srgbClr val="FFE5E5"/>
                </a:solidFill>
                <a:latin typeface="Dela Gothic One" pitchFamily="34" charset="0"/>
                <a:ea typeface="Dela Gothic One" pitchFamily="34" charset="-122"/>
                <a:cs typeface="Dela Gothic One" pitchFamily="34" charset="-120"/>
              </a:rPr>
              <a:t>2</a:t>
            </a:r>
            <a:endParaRPr lang="en-US" sz="2673" dirty="0"/>
          </a:p>
        </p:txBody>
      </p:sp>
      <p:sp>
        <p:nvSpPr>
          <p:cNvPr id="11" name="Text 8"/>
          <p:cNvSpPr/>
          <p:nvPr/>
        </p:nvSpPr>
        <p:spPr>
          <a:xfrm>
            <a:off x="6293644" y="2677835"/>
            <a:ext cx="2741652" cy="707231"/>
          </a:xfrm>
          <a:prstGeom prst="rect">
            <a:avLst/>
          </a:prstGeom>
          <a:noFill/>
          <a:ln/>
        </p:spPr>
        <p:txBody>
          <a:bodyPr wrap="square" rtlCol="0" anchor="t"/>
          <a:lstStyle/>
          <a:p>
            <a:pPr marL="0" indent="0">
              <a:lnSpc>
                <a:spcPts val="2785"/>
              </a:lnSpc>
              <a:buNone/>
            </a:pPr>
            <a:r>
              <a:rPr lang="en-US" sz="2228" dirty="0">
                <a:solidFill>
                  <a:srgbClr val="FFE5E5"/>
                </a:solidFill>
                <a:latin typeface="Dela Gothic One" pitchFamily="34" charset="0"/>
                <a:ea typeface="Dela Gothic One" pitchFamily="34" charset="-122"/>
              </a:rPr>
              <a:t>Igualdade de gênero</a:t>
            </a:r>
            <a:endParaRPr lang="en-US" sz="2228" dirty="0"/>
          </a:p>
        </p:txBody>
      </p:sp>
      <p:sp>
        <p:nvSpPr>
          <p:cNvPr id="12" name="Text 9"/>
          <p:cNvSpPr/>
          <p:nvPr/>
        </p:nvSpPr>
        <p:spPr>
          <a:xfrm>
            <a:off x="5694998" y="3550868"/>
            <a:ext cx="3809224" cy="3878632"/>
          </a:xfrm>
          <a:prstGeom prst="rect">
            <a:avLst/>
          </a:prstGeom>
          <a:noFill/>
          <a:ln/>
        </p:spPr>
        <p:txBody>
          <a:bodyPr wrap="square" rtlCol="0" anchor="t"/>
          <a:lstStyle/>
          <a:p>
            <a:pPr marL="0" indent="0">
              <a:lnSpc>
                <a:spcPts val="2709"/>
              </a:lnSpc>
              <a:buNone/>
            </a:pPr>
            <a:r>
              <a:rPr lang="en-US" sz="1693" dirty="0">
                <a:solidFill>
                  <a:srgbClr val="FFE5E5"/>
                </a:solidFill>
                <a:latin typeface="DM Sans" pitchFamily="34" charset="0"/>
                <a:ea typeface="DM Sans" pitchFamily="34" charset="-122"/>
                <a:cs typeface="DM Sans" pitchFamily="34" charset="-120"/>
              </a:rPr>
              <a:t>Demon </a:t>
            </a:r>
            <a:r>
              <a:rPr lang="en-US" sz="1693" dirty="0">
                <a:solidFill>
                  <a:schemeClr val="bg1"/>
                </a:solidFill>
                <a:latin typeface="DM Sans" pitchFamily="34" charset="0"/>
                <a:ea typeface="DM Sans" pitchFamily="34" charset="-122"/>
                <a:cs typeface="DM Sans" pitchFamily="34" charset="-120"/>
              </a:rPr>
              <a:t>Slayer </a:t>
            </a:r>
            <a:r>
              <a:rPr lang="pt-PT" sz="18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apresenta personagens femininas fortes e independentes, como Nezuko Kamado, Kanao Tsuyuri e Shinobu Kocho, que desempenham papéis importantes na luta contra os demônios. A presença dessas personagens sublinha a importância da igualdade de gênero e do empoderamento das mulheres em todas as esferas da vida.</a:t>
            </a:r>
            <a:endParaRPr lang="en-US" sz="1693" dirty="0">
              <a:solidFill>
                <a:schemeClr val="bg1"/>
              </a:solidFill>
            </a:endParaRPr>
          </a:p>
        </p:txBody>
      </p:sp>
      <p:sp>
        <p:nvSpPr>
          <p:cNvPr id="13" name="Shape 10"/>
          <p:cNvSpPr/>
          <p:nvPr/>
        </p:nvSpPr>
        <p:spPr>
          <a:xfrm>
            <a:off x="10185463" y="2681432"/>
            <a:ext cx="483751" cy="483751"/>
          </a:xfrm>
          <a:prstGeom prst="roundRect">
            <a:avLst>
              <a:gd name="adj" fmla="val 20003"/>
            </a:avLst>
          </a:prstGeom>
          <a:solidFill>
            <a:srgbClr val="740B0B"/>
          </a:solidFill>
          <a:ln w="7620">
            <a:solidFill>
              <a:srgbClr val="8D2424"/>
            </a:solidFill>
            <a:prstDash val="solid"/>
          </a:ln>
        </p:spPr>
        <p:txBody>
          <a:bodyPr/>
          <a:lstStyle/>
          <a:p>
            <a:endParaRPr lang="pt-BR" dirty="0"/>
          </a:p>
        </p:txBody>
      </p:sp>
      <p:sp>
        <p:nvSpPr>
          <p:cNvPr id="14" name="Text 11"/>
          <p:cNvSpPr/>
          <p:nvPr/>
        </p:nvSpPr>
        <p:spPr>
          <a:xfrm>
            <a:off x="10277736" y="2711078"/>
            <a:ext cx="299085" cy="424458"/>
          </a:xfrm>
          <a:prstGeom prst="rect">
            <a:avLst/>
          </a:prstGeom>
          <a:noFill/>
          <a:ln/>
        </p:spPr>
        <p:txBody>
          <a:bodyPr wrap="none" rtlCol="0" anchor="t"/>
          <a:lstStyle/>
          <a:p>
            <a:pPr marL="0" indent="0" algn="ctr">
              <a:lnSpc>
                <a:spcPts val="3342"/>
              </a:lnSpc>
              <a:buNone/>
            </a:pPr>
            <a:r>
              <a:rPr lang="en-US" sz="2673" dirty="0">
                <a:solidFill>
                  <a:srgbClr val="FFE5E5"/>
                </a:solidFill>
                <a:latin typeface="Dela Gothic One" pitchFamily="34" charset="0"/>
                <a:ea typeface="Dela Gothic One" pitchFamily="34" charset="-122"/>
                <a:cs typeface="Dela Gothic One" pitchFamily="34" charset="-120"/>
              </a:rPr>
              <a:t>3</a:t>
            </a:r>
            <a:endParaRPr lang="en-US" sz="2673" dirty="0"/>
          </a:p>
        </p:txBody>
      </p:sp>
      <p:sp>
        <p:nvSpPr>
          <p:cNvPr id="15" name="Text 12"/>
          <p:cNvSpPr/>
          <p:nvPr/>
        </p:nvSpPr>
        <p:spPr>
          <a:xfrm>
            <a:off x="10884241" y="2681432"/>
            <a:ext cx="2741652" cy="707231"/>
          </a:xfrm>
          <a:prstGeom prst="rect">
            <a:avLst/>
          </a:prstGeom>
          <a:noFill/>
          <a:ln/>
        </p:spPr>
        <p:txBody>
          <a:bodyPr wrap="square" rtlCol="0" anchor="t"/>
          <a:lstStyle/>
          <a:p>
            <a:pPr marL="0" indent="0">
              <a:lnSpc>
                <a:spcPts val="2785"/>
              </a:lnSpc>
              <a:buNone/>
            </a:pPr>
            <a:r>
              <a:rPr lang="en-US" sz="2228" dirty="0">
                <a:solidFill>
                  <a:schemeClr val="bg1"/>
                </a:solidFill>
              </a:rPr>
              <a:t>Paz e </a:t>
            </a:r>
            <a:r>
              <a:rPr lang="en-US" sz="2228" dirty="0" err="1">
                <a:solidFill>
                  <a:schemeClr val="bg1"/>
                </a:solidFill>
              </a:rPr>
              <a:t>justiça</a:t>
            </a:r>
            <a:endParaRPr lang="en-US" sz="2228" dirty="0">
              <a:solidFill>
                <a:schemeClr val="bg1"/>
              </a:solidFill>
            </a:endParaRPr>
          </a:p>
        </p:txBody>
      </p:sp>
      <p:sp>
        <p:nvSpPr>
          <p:cNvPr id="16" name="Text 13"/>
          <p:cNvSpPr/>
          <p:nvPr/>
        </p:nvSpPr>
        <p:spPr>
          <a:xfrm>
            <a:off x="10516473" y="3573354"/>
            <a:ext cx="3809223" cy="3439716"/>
          </a:xfrm>
          <a:prstGeom prst="rect">
            <a:avLst/>
          </a:prstGeom>
          <a:noFill/>
          <a:ln/>
        </p:spPr>
        <p:txBody>
          <a:bodyPr wrap="square" rtlCol="0" anchor="t"/>
          <a:lstStyle/>
          <a:p>
            <a:pPr marL="0" indent="0">
              <a:lnSpc>
                <a:spcPts val="2709"/>
              </a:lnSpc>
              <a:buNone/>
            </a:pPr>
            <a:r>
              <a:rPr lang="pt-BR" sz="1693" dirty="0">
                <a:solidFill>
                  <a:srgbClr val="FFE5E5"/>
                </a:solidFill>
                <a:latin typeface="DM Sans" pitchFamily="34" charset="0"/>
                <a:ea typeface="DM Sans" pitchFamily="34" charset="-122"/>
                <a:cs typeface="DM Sans" pitchFamily="34" charset="-120"/>
              </a:rPr>
              <a:t>A principal missão dos caçadores de demônios é proteger os humanos da violência dos demônios, buscando criar um mundo mais seguro e pacífico. Isso se alinha com o objetivo de reduzir a violência e promover sociedades pacíficas e inclusivas.</a:t>
            </a:r>
            <a:endParaRPr lang="en-US" sz="1693"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 y="-25049"/>
            <a:ext cx="14630400" cy="8229600"/>
          </a:xfrm>
          <a:prstGeom prst="rect">
            <a:avLst/>
          </a:prstGeom>
          <a:solidFill>
            <a:srgbClr val="0A0A0A">
              <a:alpha val="75000"/>
            </a:srgbClr>
          </a:solidFill>
          <a:ln/>
        </p:spPr>
        <p:txBody>
          <a:bodyPr/>
          <a:lstStyle/>
          <a:p>
            <a:endParaRPr lang="pt-BR" dirty="0"/>
          </a:p>
        </p:txBody>
      </p:sp>
      <p:sp>
        <p:nvSpPr>
          <p:cNvPr id="4" name="Text 1"/>
          <p:cNvSpPr/>
          <p:nvPr/>
        </p:nvSpPr>
        <p:spPr>
          <a:xfrm>
            <a:off x="1760220" y="994038"/>
            <a:ext cx="11109960" cy="1461611"/>
          </a:xfrm>
          <a:prstGeom prst="rect">
            <a:avLst/>
          </a:prstGeom>
          <a:noFill/>
          <a:ln/>
        </p:spPr>
        <p:txBody>
          <a:bodyPr wrap="square" rtlCol="0" anchor="t"/>
          <a:lstStyle/>
          <a:p>
            <a:pPr marL="0" indent="0" algn="ctr">
              <a:lnSpc>
                <a:spcPts val="5755"/>
              </a:lnSpc>
              <a:buNone/>
            </a:pPr>
            <a:r>
              <a:rPr lang="en-US" sz="4604" dirty="0">
                <a:solidFill>
                  <a:srgbClr val="FAEBEB"/>
                </a:solidFill>
                <a:latin typeface="Dela Gothic One" pitchFamily="34" charset="0"/>
                <a:ea typeface="Dela Gothic One" pitchFamily="34" charset="-122"/>
                <a:cs typeface="Dela Gothic One" pitchFamily="34" charset="-120"/>
              </a:rPr>
              <a:t>Interação e Experiência do Usuário</a:t>
            </a:r>
            <a:endParaRPr lang="en-US" sz="4604" dirty="0"/>
          </a:p>
        </p:txBody>
      </p:sp>
      <p:pic>
        <p:nvPicPr>
          <p:cNvPr id="5" name="Image 1" descr="preencoded.png"/>
          <p:cNvPicPr>
            <a:picLocks noChangeAspect="1"/>
          </p:cNvPicPr>
          <p:nvPr/>
        </p:nvPicPr>
        <p:blipFill>
          <a:blip r:embed="rId4"/>
          <a:stretch>
            <a:fillRect/>
          </a:stretch>
        </p:blipFill>
        <p:spPr>
          <a:xfrm>
            <a:off x="1248246" y="3090852"/>
            <a:ext cx="1023948" cy="1023948"/>
          </a:xfrm>
          <a:prstGeom prst="rect">
            <a:avLst/>
          </a:prstGeom>
        </p:spPr>
      </p:pic>
      <p:sp>
        <p:nvSpPr>
          <p:cNvPr id="6" name="Text 2"/>
          <p:cNvSpPr/>
          <p:nvPr/>
        </p:nvSpPr>
        <p:spPr>
          <a:xfrm>
            <a:off x="1120229" y="4089751"/>
            <a:ext cx="3481149" cy="731044"/>
          </a:xfrm>
          <a:prstGeom prst="rect">
            <a:avLst/>
          </a:prstGeom>
          <a:noFill/>
          <a:ln/>
        </p:spPr>
        <p:txBody>
          <a:bodyPr wrap="square" rtlCol="0" anchor="t"/>
          <a:lstStyle/>
          <a:p>
            <a:pPr marL="0" indent="0" algn="ctr">
              <a:lnSpc>
                <a:spcPts val="2878"/>
              </a:lnSpc>
              <a:buNone/>
            </a:pPr>
            <a:r>
              <a:rPr lang="en-US" sz="2302" dirty="0">
                <a:solidFill>
                  <a:srgbClr val="FFE5E5"/>
                </a:solidFill>
                <a:latin typeface="Dela Gothic One" pitchFamily="34" charset="0"/>
                <a:ea typeface="Dela Gothic One" pitchFamily="34" charset="-122"/>
                <a:cs typeface="Dela Gothic One" pitchFamily="34" charset="-120"/>
              </a:rPr>
              <a:t>Comentários dos Visitantes</a:t>
            </a:r>
            <a:endParaRPr lang="en-US" sz="2302" dirty="0"/>
          </a:p>
        </p:txBody>
      </p:sp>
      <p:sp>
        <p:nvSpPr>
          <p:cNvPr id="7" name="Text 3"/>
          <p:cNvSpPr/>
          <p:nvPr/>
        </p:nvSpPr>
        <p:spPr>
          <a:xfrm>
            <a:off x="1120229" y="4954026"/>
            <a:ext cx="3481149" cy="1777008"/>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Os visitantes do site poderão compartilhar suas próprias experiências e opiniões </a:t>
            </a:r>
            <a:r>
              <a:rPr lang="en-US" sz="1750" dirty="0" err="1">
                <a:solidFill>
                  <a:srgbClr val="FFE5E5"/>
                </a:solidFill>
                <a:latin typeface="DM Sans" pitchFamily="34" charset="0"/>
                <a:ea typeface="DM Sans" pitchFamily="34" charset="-122"/>
                <a:cs typeface="DM Sans" pitchFamily="34" charset="-120"/>
              </a:rPr>
              <a:t>sobre</a:t>
            </a:r>
            <a:r>
              <a:rPr lang="en-US" sz="1750" dirty="0">
                <a:solidFill>
                  <a:srgbClr val="FFE5E5"/>
                </a:solidFill>
                <a:latin typeface="DM Sans" pitchFamily="34" charset="0"/>
                <a:ea typeface="DM Sans" pitchFamily="34" charset="-122"/>
                <a:cs typeface="DM Sans" pitchFamily="34" charset="-120"/>
              </a:rPr>
              <a:t> Demon Slayer, criando uma comunidade de fãs engajados.</a:t>
            </a:r>
            <a:endParaRPr lang="en-US" sz="1750" dirty="0"/>
          </a:p>
        </p:txBody>
      </p:sp>
      <p:sp>
        <p:nvSpPr>
          <p:cNvPr id="9" name="Text 4"/>
          <p:cNvSpPr/>
          <p:nvPr/>
        </p:nvSpPr>
        <p:spPr>
          <a:xfrm>
            <a:off x="5574625" y="4135874"/>
            <a:ext cx="2923580" cy="365522"/>
          </a:xfrm>
          <a:prstGeom prst="rect">
            <a:avLst/>
          </a:prstGeom>
          <a:noFill/>
          <a:ln/>
        </p:spPr>
        <p:txBody>
          <a:bodyPr wrap="none" rtlCol="0" anchor="t"/>
          <a:lstStyle/>
          <a:p>
            <a:pPr marL="0" indent="0" algn="ctr">
              <a:lnSpc>
                <a:spcPts val="2878"/>
              </a:lnSpc>
              <a:buNone/>
            </a:pPr>
            <a:r>
              <a:rPr lang="en-US" sz="2302" dirty="0">
                <a:solidFill>
                  <a:srgbClr val="FFE5E5"/>
                </a:solidFill>
                <a:latin typeface="Dela Gothic One" pitchFamily="34" charset="0"/>
                <a:ea typeface="Dela Gothic One" pitchFamily="34" charset="-122"/>
                <a:cs typeface="Dela Gothic One" pitchFamily="34" charset="-120"/>
              </a:rPr>
              <a:t>Quiz Temático</a:t>
            </a:r>
            <a:endParaRPr lang="en-US" sz="2302" dirty="0"/>
          </a:p>
        </p:txBody>
      </p:sp>
      <p:sp>
        <p:nvSpPr>
          <p:cNvPr id="10" name="Text 5"/>
          <p:cNvSpPr/>
          <p:nvPr/>
        </p:nvSpPr>
        <p:spPr>
          <a:xfrm>
            <a:off x="5574625" y="4834831"/>
            <a:ext cx="3481149" cy="1777008"/>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Um quiz interativo sobre o anime permitirá que os usuários testem seus conhecimentos e se divirtam com perguntas desafiadoras.</a:t>
            </a:r>
            <a:endParaRPr lang="en-US" sz="1750" dirty="0"/>
          </a:p>
        </p:txBody>
      </p:sp>
      <p:sp>
        <p:nvSpPr>
          <p:cNvPr id="12" name="Text 6"/>
          <p:cNvSpPr/>
          <p:nvPr/>
        </p:nvSpPr>
        <p:spPr>
          <a:xfrm>
            <a:off x="10199044" y="4207048"/>
            <a:ext cx="3481149" cy="731044"/>
          </a:xfrm>
          <a:prstGeom prst="rect">
            <a:avLst/>
          </a:prstGeom>
          <a:noFill/>
          <a:ln/>
        </p:spPr>
        <p:txBody>
          <a:bodyPr wrap="square" rtlCol="0" anchor="t"/>
          <a:lstStyle/>
          <a:p>
            <a:pPr marL="0" indent="0" algn="ctr">
              <a:lnSpc>
                <a:spcPts val="2878"/>
              </a:lnSpc>
              <a:buNone/>
            </a:pPr>
            <a:r>
              <a:rPr lang="en-US" sz="2302" dirty="0">
                <a:solidFill>
                  <a:srgbClr val="FFE5E5"/>
                </a:solidFill>
                <a:latin typeface="Dela Gothic One" pitchFamily="34" charset="0"/>
                <a:ea typeface="Dela Gothic One" pitchFamily="34" charset="-122"/>
                <a:cs typeface="Dela Gothic One" pitchFamily="34" charset="-120"/>
              </a:rPr>
              <a:t>Dashboard de Resultados</a:t>
            </a:r>
            <a:endParaRPr lang="en-US" sz="2302" dirty="0"/>
          </a:p>
        </p:txBody>
      </p:sp>
      <p:sp>
        <p:nvSpPr>
          <p:cNvPr id="13" name="Text 7"/>
          <p:cNvSpPr/>
          <p:nvPr/>
        </p:nvSpPr>
        <p:spPr>
          <a:xfrm>
            <a:off x="10385318" y="4924281"/>
            <a:ext cx="3481149" cy="1777008"/>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Um dashboard personalizado exibirá os resultados do quiz dos usuários, permitindo que eles comparem seu desempenho com outros fãs.</a:t>
            </a:r>
            <a:endParaRPr lang="en-US" sz="1750" dirty="0"/>
          </a:p>
        </p:txBody>
      </p:sp>
      <p:sp>
        <p:nvSpPr>
          <p:cNvPr id="15" name="CaixaDeTexto 14">
            <a:extLst>
              <a:ext uri="{FF2B5EF4-FFF2-40B4-BE49-F238E27FC236}">
                <a16:creationId xmlns:a16="http://schemas.microsoft.com/office/drawing/2014/main" id="{32ED6C1C-4FD1-E7A5-E52C-0E44487275F1}"/>
              </a:ext>
            </a:extLst>
          </p:cNvPr>
          <p:cNvSpPr txBox="1"/>
          <p:nvPr/>
        </p:nvSpPr>
        <p:spPr>
          <a:xfrm>
            <a:off x="6876426" y="2995196"/>
            <a:ext cx="877546" cy="1323439"/>
          </a:xfrm>
          <a:prstGeom prst="rect">
            <a:avLst/>
          </a:prstGeom>
          <a:noFill/>
        </p:spPr>
        <p:txBody>
          <a:bodyPr wrap="square" rtlCol="0">
            <a:spAutoFit/>
          </a:bodyPr>
          <a:lstStyle/>
          <a:p>
            <a:r>
              <a:rPr lang="pt-BR" sz="8000" dirty="0">
                <a:solidFill>
                  <a:srgbClr val="C00000"/>
                </a:solidFill>
                <a:latin typeface="Aptos Display" panose="020B0004020202020204" pitchFamily="34" charset="0"/>
              </a:rPr>
              <a:t>?</a:t>
            </a:r>
            <a:endParaRPr lang="pt-BR" sz="2800" dirty="0">
              <a:solidFill>
                <a:srgbClr val="C00000"/>
              </a:solidFill>
              <a:latin typeface="Aptos Display" panose="020B0004020202020204" pitchFamily="34" charset="0"/>
            </a:endParaRPr>
          </a:p>
        </p:txBody>
      </p:sp>
      <p:pic>
        <p:nvPicPr>
          <p:cNvPr id="16" name="Gráfico 15" descr="Gráfico de barras com preenchimento sólido">
            <a:extLst>
              <a:ext uri="{FF2B5EF4-FFF2-40B4-BE49-F238E27FC236}">
                <a16:creationId xmlns:a16="http://schemas.microsoft.com/office/drawing/2014/main" id="{20FFE167-A581-31B2-032A-3C8FE38C742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560226" y="3060615"/>
            <a:ext cx="1084422" cy="108442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txBody>
          <a:bodyPr/>
          <a:lstStyle/>
          <a:p>
            <a:endParaRPr lang="pt-BR" dirty="0"/>
          </a:p>
        </p:txBody>
      </p:sp>
      <p:sp>
        <p:nvSpPr>
          <p:cNvPr id="4" name="Text 1"/>
          <p:cNvSpPr/>
          <p:nvPr/>
        </p:nvSpPr>
        <p:spPr>
          <a:xfrm>
            <a:off x="2029420" y="581739"/>
            <a:ext cx="10571559" cy="1390888"/>
          </a:xfrm>
          <a:prstGeom prst="rect">
            <a:avLst/>
          </a:prstGeom>
          <a:noFill/>
          <a:ln/>
        </p:spPr>
        <p:txBody>
          <a:bodyPr wrap="square" rtlCol="0" anchor="t"/>
          <a:lstStyle/>
          <a:p>
            <a:pPr marL="0" indent="0" algn="ctr">
              <a:lnSpc>
                <a:spcPts val="5476"/>
              </a:lnSpc>
              <a:buNone/>
            </a:pPr>
            <a:r>
              <a:rPr lang="en-US" sz="4381" dirty="0">
                <a:solidFill>
                  <a:schemeClr val="bg1"/>
                </a:solidFill>
              </a:rPr>
              <a:t>Ferramentas de Gestão utilizadas</a:t>
            </a:r>
          </a:p>
        </p:txBody>
      </p:sp>
      <p:pic>
        <p:nvPicPr>
          <p:cNvPr id="12" name="Imagem 11" descr="GitHub icone">
            <a:extLst>
              <a:ext uri="{FF2B5EF4-FFF2-40B4-BE49-F238E27FC236}">
                <a16:creationId xmlns:a16="http://schemas.microsoft.com/office/drawing/2014/main" id="{0FF553C9-F444-F05C-5BD5-8263A6EFA4DB}"/>
              </a:ext>
            </a:extLst>
          </p:cNvPr>
          <p:cNvPicPr>
            <a:picLocks noChangeAspect="1"/>
          </p:cNvPicPr>
          <p:nvPr/>
        </p:nvPicPr>
        <p:blipFill>
          <a:blip r:embed="rId4"/>
          <a:stretch>
            <a:fillRect/>
          </a:stretch>
        </p:blipFill>
        <p:spPr>
          <a:xfrm>
            <a:off x="0" y="2221112"/>
            <a:ext cx="7769221" cy="4370187"/>
          </a:xfrm>
          <a:prstGeom prst="rect">
            <a:avLst/>
          </a:prstGeom>
        </p:spPr>
      </p:pic>
      <p:pic>
        <p:nvPicPr>
          <p:cNvPr id="14" name="Imagem 13" descr="Trello Ícone">
            <a:extLst>
              <a:ext uri="{FF2B5EF4-FFF2-40B4-BE49-F238E27FC236}">
                <a16:creationId xmlns:a16="http://schemas.microsoft.com/office/drawing/2014/main" id="{65C6C8F9-6241-843D-1663-23946C6561CF}"/>
              </a:ext>
            </a:extLst>
          </p:cNvPr>
          <p:cNvPicPr>
            <a:picLocks noChangeAspect="1"/>
          </p:cNvPicPr>
          <p:nvPr/>
        </p:nvPicPr>
        <p:blipFill>
          <a:blip r:embed="rId5"/>
          <a:stretch>
            <a:fillRect/>
          </a:stretch>
        </p:blipFill>
        <p:spPr>
          <a:xfrm>
            <a:off x="6861177" y="2221112"/>
            <a:ext cx="7769223" cy="4370188"/>
          </a:xfrm>
          <a:prstGeom prst="rect">
            <a:avLst/>
          </a:prstGeom>
        </p:spPr>
      </p:pic>
      <p:sp>
        <p:nvSpPr>
          <p:cNvPr id="15" name="CaixaDeTexto 14">
            <a:extLst>
              <a:ext uri="{FF2B5EF4-FFF2-40B4-BE49-F238E27FC236}">
                <a16:creationId xmlns:a16="http://schemas.microsoft.com/office/drawing/2014/main" id="{0CB87DEA-CED7-BE6B-BCF1-E67C0553A1A1}"/>
              </a:ext>
            </a:extLst>
          </p:cNvPr>
          <p:cNvSpPr txBox="1"/>
          <p:nvPr/>
        </p:nvSpPr>
        <p:spPr>
          <a:xfrm>
            <a:off x="3057300" y="6839786"/>
            <a:ext cx="1691489" cy="707886"/>
          </a:xfrm>
          <a:prstGeom prst="rect">
            <a:avLst/>
          </a:prstGeom>
          <a:noFill/>
        </p:spPr>
        <p:txBody>
          <a:bodyPr wrap="none" rtlCol="0">
            <a:spAutoFit/>
          </a:bodyPr>
          <a:lstStyle/>
          <a:p>
            <a:r>
              <a:rPr lang="pt-BR" sz="4000" b="1" dirty="0">
                <a:solidFill>
                  <a:srgbClr val="C00000"/>
                </a:solidFill>
              </a:rPr>
              <a:t>GitHub</a:t>
            </a:r>
            <a:endParaRPr lang="pt-BR" b="1" dirty="0">
              <a:solidFill>
                <a:srgbClr val="C00000"/>
              </a:solidFill>
            </a:endParaRPr>
          </a:p>
        </p:txBody>
      </p:sp>
      <p:sp>
        <p:nvSpPr>
          <p:cNvPr id="16" name="CaixaDeTexto 15">
            <a:extLst>
              <a:ext uri="{FF2B5EF4-FFF2-40B4-BE49-F238E27FC236}">
                <a16:creationId xmlns:a16="http://schemas.microsoft.com/office/drawing/2014/main" id="{3E314FE7-C3CD-7887-E24B-ADED854C1317}"/>
              </a:ext>
            </a:extLst>
          </p:cNvPr>
          <p:cNvSpPr txBox="1"/>
          <p:nvPr/>
        </p:nvSpPr>
        <p:spPr>
          <a:xfrm>
            <a:off x="10197402" y="6702564"/>
            <a:ext cx="1375698" cy="707886"/>
          </a:xfrm>
          <a:prstGeom prst="rect">
            <a:avLst/>
          </a:prstGeom>
          <a:noFill/>
        </p:spPr>
        <p:txBody>
          <a:bodyPr wrap="none" rtlCol="0">
            <a:spAutoFit/>
          </a:bodyPr>
          <a:lstStyle/>
          <a:p>
            <a:r>
              <a:rPr lang="pt-BR" sz="4000" b="1" dirty="0">
                <a:solidFill>
                  <a:srgbClr val="C00000"/>
                </a:solidFill>
              </a:rPr>
              <a:t>Trello</a:t>
            </a:r>
            <a:endParaRPr lang="pt-BR" b="1" dirty="0">
              <a:solidFill>
                <a:srgbClr val="C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3172"/>
          </a:xfrm>
          <a:prstGeom prst="rect">
            <a:avLst/>
          </a:prstGeom>
          <a:solidFill>
            <a:srgbClr val="0A0A0A">
              <a:alpha val="75000"/>
            </a:srgbClr>
          </a:solidFill>
          <a:ln/>
        </p:spPr>
        <p:txBody>
          <a:bodyPr/>
          <a:lstStyle/>
          <a:p>
            <a:endParaRPr lang="pt-BR" dirty="0"/>
          </a:p>
        </p:txBody>
      </p:sp>
      <p:pic>
        <p:nvPicPr>
          <p:cNvPr id="4" name="Image 1" descr="preencoded.png"/>
          <p:cNvPicPr>
            <a:picLocks noChangeAspect="1"/>
          </p:cNvPicPr>
          <p:nvPr/>
        </p:nvPicPr>
        <p:blipFill>
          <a:blip r:embed="rId4"/>
          <a:stretch>
            <a:fillRect/>
          </a:stretch>
        </p:blipFill>
        <p:spPr>
          <a:xfrm>
            <a:off x="0" y="7102"/>
            <a:ext cx="14630400" cy="8233172"/>
          </a:xfrm>
          <a:prstGeom prst="rect">
            <a:avLst/>
          </a:prstGeom>
        </p:spPr>
      </p:pic>
      <p:sp>
        <p:nvSpPr>
          <p:cNvPr id="25" name="Shape 9">
            <a:extLst>
              <a:ext uri="{FF2B5EF4-FFF2-40B4-BE49-F238E27FC236}">
                <a16:creationId xmlns:a16="http://schemas.microsoft.com/office/drawing/2014/main" id="{77904D2D-8C69-D0ED-B7B2-93EFE70D9F08}"/>
              </a:ext>
            </a:extLst>
          </p:cNvPr>
          <p:cNvSpPr/>
          <p:nvPr/>
        </p:nvSpPr>
        <p:spPr>
          <a:xfrm>
            <a:off x="5551346" y="4998391"/>
            <a:ext cx="31075" cy="545663"/>
          </a:xfrm>
          <a:prstGeom prst="roundRect">
            <a:avLst>
              <a:gd name="adj" fmla="val 225803"/>
            </a:avLst>
          </a:prstGeom>
          <a:solidFill>
            <a:srgbClr val="8D2424"/>
          </a:solidFill>
          <a:ln/>
        </p:spPr>
        <p:txBody>
          <a:bodyPr/>
          <a:lstStyle/>
          <a:p>
            <a:endParaRPr lang="pt-BR" dirty="0"/>
          </a:p>
        </p:txBody>
      </p:sp>
      <p:sp>
        <p:nvSpPr>
          <p:cNvPr id="6" name="Text 2"/>
          <p:cNvSpPr/>
          <p:nvPr/>
        </p:nvSpPr>
        <p:spPr>
          <a:xfrm>
            <a:off x="2395954" y="647651"/>
            <a:ext cx="9807178" cy="628588"/>
          </a:xfrm>
          <a:prstGeom prst="rect">
            <a:avLst/>
          </a:prstGeom>
          <a:noFill/>
          <a:ln/>
        </p:spPr>
        <p:txBody>
          <a:bodyPr wrap="square" rtlCol="0" anchor="t"/>
          <a:lstStyle/>
          <a:p>
            <a:pPr marL="0" indent="0" algn="ctr">
              <a:lnSpc>
                <a:spcPts val="4039"/>
              </a:lnSpc>
              <a:buNone/>
            </a:pPr>
            <a:r>
              <a:rPr lang="en-US" sz="3231" dirty="0">
                <a:solidFill>
                  <a:srgbClr val="FAEBEB"/>
                </a:solidFill>
                <a:latin typeface="Dela Gothic One" pitchFamily="34" charset="0"/>
                <a:ea typeface="Dela Gothic One" pitchFamily="34" charset="-122"/>
                <a:cs typeface="Dela Gothic One" pitchFamily="34" charset="-120"/>
              </a:rPr>
              <a:t>Enredo e Temas Centrais</a:t>
            </a:r>
            <a:endParaRPr lang="en-US" sz="3231" dirty="0"/>
          </a:p>
        </p:txBody>
      </p:sp>
      <p:sp>
        <p:nvSpPr>
          <p:cNvPr id="7" name="Shape 3"/>
          <p:cNvSpPr/>
          <p:nvPr/>
        </p:nvSpPr>
        <p:spPr>
          <a:xfrm>
            <a:off x="1109900" y="4893918"/>
            <a:ext cx="12211765" cy="45719"/>
          </a:xfrm>
          <a:prstGeom prst="roundRect">
            <a:avLst>
              <a:gd name="adj" fmla="val 225803"/>
            </a:avLst>
          </a:prstGeom>
          <a:solidFill>
            <a:srgbClr val="8D2424"/>
          </a:solidFill>
          <a:ln/>
        </p:spPr>
        <p:txBody>
          <a:bodyPr/>
          <a:lstStyle/>
          <a:p>
            <a:endParaRPr lang="pt-BR" dirty="0"/>
          </a:p>
        </p:txBody>
      </p:sp>
      <p:sp>
        <p:nvSpPr>
          <p:cNvPr id="8" name="Shape 4"/>
          <p:cNvSpPr/>
          <p:nvPr/>
        </p:nvSpPr>
        <p:spPr>
          <a:xfrm>
            <a:off x="2147946" y="4309379"/>
            <a:ext cx="31075" cy="545663"/>
          </a:xfrm>
          <a:prstGeom prst="roundRect">
            <a:avLst>
              <a:gd name="adj" fmla="val 225803"/>
            </a:avLst>
          </a:prstGeom>
          <a:solidFill>
            <a:srgbClr val="8D2424"/>
          </a:solidFill>
          <a:ln/>
        </p:spPr>
        <p:txBody>
          <a:bodyPr/>
          <a:lstStyle/>
          <a:p>
            <a:endParaRPr lang="pt-BR" dirty="0"/>
          </a:p>
        </p:txBody>
      </p:sp>
      <p:sp>
        <p:nvSpPr>
          <p:cNvPr id="9" name="Shape 5"/>
          <p:cNvSpPr/>
          <p:nvPr/>
        </p:nvSpPr>
        <p:spPr>
          <a:xfrm>
            <a:off x="1988105" y="4741398"/>
            <a:ext cx="350758" cy="350758"/>
          </a:xfrm>
          <a:prstGeom prst="roundRect">
            <a:avLst>
              <a:gd name="adj" fmla="val 20005"/>
            </a:avLst>
          </a:prstGeom>
          <a:solidFill>
            <a:srgbClr val="740B0B"/>
          </a:solidFill>
          <a:ln w="7620">
            <a:solidFill>
              <a:srgbClr val="8D2424"/>
            </a:solidFill>
            <a:prstDash val="solid"/>
          </a:ln>
        </p:spPr>
        <p:txBody>
          <a:bodyPr/>
          <a:lstStyle/>
          <a:p>
            <a:endParaRPr lang="pt-BR" dirty="0"/>
          </a:p>
        </p:txBody>
      </p:sp>
      <p:sp>
        <p:nvSpPr>
          <p:cNvPr id="10" name="Text 6"/>
          <p:cNvSpPr/>
          <p:nvPr/>
        </p:nvSpPr>
        <p:spPr>
          <a:xfrm>
            <a:off x="2091094" y="4723373"/>
            <a:ext cx="144780" cy="307777"/>
          </a:xfrm>
          <a:prstGeom prst="rect">
            <a:avLst/>
          </a:prstGeom>
          <a:noFill/>
          <a:ln/>
        </p:spPr>
        <p:txBody>
          <a:bodyPr wrap="none" rtlCol="0" anchor="t"/>
          <a:lstStyle/>
          <a:p>
            <a:pPr marL="0" indent="0" algn="ctr">
              <a:lnSpc>
                <a:spcPts val="2423"/>
              </a:lnSpc>
              <a:buNone/>
            </a:pPr>
            <a:r>
              <a:rPr lang="en-US" sz="1939" dirty="0">
                <a:solidFill>
                  <a:srgbClr val="FFE5E5"/>
                </a:solidFill>
                <a:latin typeface="Dela Gothic One" pitchFamily="34" charset="0"/>
                <a:ea typeface="Dela Gothic One" pitchFamily="34" charset="-122"/>
                <a:cs typeface="Dela Gothic One" pitchFamily="34" charset="-120"/>
              </a:rPr>
              <a:t>1</a:t>
            </a:r>
            <a:endParaRPr lang="en-US" sz="1939" dirty="0"/>
          </a:p>
        </p:txBody>
      </p:sp>
      <p:sp>
        <p:nvSpPr>
          <p:cNvPr id="11" name="Text 7"/>
          <p:cNvSpPr/>
          <p:nvPr/>
        </p:nvSpPr>
        <p:spPr>
          <a:xfrm>
            <a:off x="919936" y="1730707"/>
            <a:ext cx="2952036" cy="256342"/>
          </a:xfrm>
          <a:prstGeom prst="rect">
            <a:avLst/>
          </a:prstGeom>
          <a:noFill/>
          <a:ln/>
        </p:spPr>
        <p:txBody>
          <a:bodyPr wrap="none" rtlCol="0" anchor="t"/>
          <a:lstStyle/>
          <a:p>
            <a:pPr marL="0" indent="0" algn="ctr">
              <a:lnSpc>
                <a:spcPts val="2019"/>
              </a:lnSpc>
              <a:buNone/>
            </a:pPr>
            <a:r>
              <a:rPr lang="en-US" sz="1616" dirty="0">
                <a:solidFill>
                  <a:srgbClr val="FFE5E5"/>
                </a:solidFill>
                <a:latin typeface="Dela Gothic One" pitchFamily="34" charset="0"/>
                <a:ea typeface="Dela Gothic One" pitchFamily="34" charset="-122"/>
                <a:cs typeface="Dela Gothic One" pitchFamily="34" charset="-120"/>
              </a:rPr>
              <a:t>Arco da Família Kamado</a:t>
            </a:r>
            <a:endParaRPr lang="en-US" sz="1616" dirty="0"/>
          </a:p>
        </p:txBody>
      </p:sp>
      <p:sp>
        <p:nvSpPr>
          <p:cNvPr id="12" name="Text 8"/>
          <p:cNvSpPr/>
          <p:nvPr/>
        </p:nvSpPr>
        <p:spPr>
          <a:xfrm>
            <a:off x="684609" y="2162319"/>
            <a:ext cx="3508534" cy="1996440"/>
          </a:xfrm>
          <a:prstGeom prst="rect">
            <a:avLst/>
          </a:prstGeom>
          <a:noFill/>
          <a:ln/>
        </p:spPr>
        <p:txBody>
          <a:bodyPr wrap="square" rtlCol="0" anchor="t"/>
          <a:lstStyle/>
          <a:p>
            <a:pPr marL="0" indent="0" algn="ctr">
              <a:lnSpc>
                <a:spcPts val="1964"/>
              </a:lnSpc>
              <a:buNone/>
            </a:pPr>
            <a:r>
              <a:rPr lang="en-US" sz="1228" dirty="0">
                <a:solidFill>
                  <a:srgbClr val="FFE5E5"/>
                </a:solidFill>
                <a:latin typeface="DM Sans" pitchFamily="34" charset="0"/>
                <a:ea typeface="DM Sans" pitchFamily="34" charset="-122"/>
                <a:cs typeface="DM Sans" pitchFamily="34" charset="-120"/>
              </a:rPr>
              <a:t>O anime começa com a trágica história da família Kamado, quando Tanjiro descobre que sua família foi massacrada por um demônio e sua irmã Nezuko foi transformada. Essa premissa estabelece o ponto de partida para a jornada de Tanjiro, que se torna um caçador de demônios para encontrar uma cura para Nezuko e buscar justiça.</a:t>
            </a:r>
            <a:endParaRPr lang="en-US" sz="1228" dirty="0"/>
          </a:p>
        </p:txBody>
      </p:sp>
      <p:sp>
        <p:nvSpPr>
          <p:cNvPr id="13" name="Shape 9"/>
          <p:cNvSpPr/>
          <p:nvPr/>
        </p:nvSpPr>
        <p:spPr>
          <a:xfrm>
            <a:off x="8312824" y="4344684"/>
            <a:ext cx="31075" cy="545663"/>
          </a:xfrm>
          <a:prstGeom prst="roundRect">
            <a:avLst>
              <a:gd name="adj" fmla="val 225803"/>
            </a:avLst>
          </a:prstGeom>
          <a:solidFill>
            <a:srgbClr val="8D2424"/>
          </a:solidFill>
          <a:ln/>
        </p:spPr>
        <p:txBody>
          <a:bodyPr/>
          <a:lstStyle/>
          <a:p>
            <a:endParaRPr lang="pt-BR" dirty="0"/>
          </a:p>
        </p:txBody>
      </p:sp>
      <p:sp>
        <p:nvSpPr>
          <p:cNvPr id="14" name="Shape 10"/>
          <p:cNvSpPr/>
          <p:nvPr/>
        </p:nvSpPr>
        <p:spPr>
          <a:xfrm>
            <a:off x="8168520" y="4739164"/>
            <a:ext cx="350758" cy="350758"/>
          </a:xfrm>
          <a:prstGeom prst="roundRect">
            <a:avLst>
              <a:gd name="adj" fmla="val 20005"/>
            </a:avLst>
          </a:prstGeom>
          <a:solidFill>
            <a:srgbClr val="740B0B"/>
          </a:solidFill>
          <a:ln w="7620">
            <a:solidFill>
              <a:srgbClr val="8D2424"/>
            </a:solidFill>
            <a:prstDash val="solid"/>
          </a:ln>
        </p:spPr>
        <p:txBody>
          <a:bodyPr/>
          <a:lstStyle/>
          <a:p>
            <a:endParaRPr lang="pt-BR" dirty="0"/>
          </a:p>
        </p:txBody>
      </p:sp>
      <p:sp>
        <p:nvSpPr>
          <p:cNvPr id="15" name="Text 11"/>
          <p:cNvSpPr/>
          <p:nvPr/>
        </p:nvSpPr>
        <p:spPr>
          <a:xfrm>
            <a:off x="8244482" y="4713923"/>
            <a:ext cx="205502" cy="307777"/>
          </a:xfrm>
          <a:prstGeom prst="rect">
            <a:avLst/>
          </a:prstGeom>
          <a:noFill/>
          <a:ln/>
        </p:spPr>
        <p:txBody>
          <a:bodyPr wrap="none" rtlCol="0" anchor="t"/>
          <a:lstStyle/>
          <a:p>
            <a:pPr marL="0" indent="0" algn="ctr">
              <a:lnSpc>
                <a:spcPts val="2423"/>
              </a:lnSpc>
              <a:buNone/>
            </a:pPr>
            <a:r>
              <a:rPr lang="en-US" sz="1939" dirty="0">
                <a:solidFill>
                  <a:srgbClr val="FFE5E5"/>
                </a:solidFill>
                <a:latin typeface="Dela Gothic One" pitchFamily="34" charset="0"/>
                <a:ea typeface="Dela Gothic One" pitchFamily="34" charset="-122"/>
                <a:cs typeface="Dela Gothic One" pitchFamily="34" charset="-120"/>
              </a:rPr>
              <a:t>2</a:t>
            </a:r>
            <a:endParaRPr lang="en-US" sz="1939" dirty="0"/>
          </a:p>
        </p:txBody>
      </p:sp>
      <p:sp>
        <p:nvSpPr>
          <p:cNvPr id="16" name="Text 12"/>
          <p:cNvSpPr/>
          <p:nvPr/>
        </p:nvSpPr>
        <p:spPr>
          <a:xfrm>
            <a:off x="6645948" y="1966813"/>
            <a:ext cx="3395901" cy="256342"/>
          </a:xfrm>
          <a:prstGeom prst="rect">
            <a:avLst/>
          </a:prstGeom>
          <a:noFill/>
          <a:ln/>
        </p:spPr>
        <p:txBody>
          <a:bodyPr wrap="none" rtlCol="0" anchor="t"/>
          <a:lstStyle/>
          <a:p>
            <a:pPr marL="0" indent="0" algn="ctr">
              <a:lnSpc>
                <a:spcPts val="2019"/>
              </a:lnSpc>
              <a:buNone/>
            </a:pPr>
            <a:r>
              <a:rPr lang="en-US" sz="1616" dirty="0">
                <a:solidFill>
                  <a:srgbClr val="FFE5E5"/>
                </a:solidFill>
                <a:latin typeface="Dela Gothic One" pitchFamily="34" charset="0"/>
                <a:ea typeface="Dela Gothic One" pitchFamily="34" charset="-122"/>
                <a:cs typeface="Dela Gothic One" pitchFamily="34" charset="-120"/>
              </a:rPr>
              <a:t>Arco do Distrito de Asakusa</a:t>
            </a:r>
            <a:endParaRPr lang="en-US" sz="1616" dirty="0"/>
          </a:p>
        </p:txBody>
      </p:sp>
      <p:sp>
        <p:nvSpPr>
          <p:cNvPr id="17" name="Text 13"/>
          <p:cNvSpPr/>
          <p:nvPr/>
        </p:nvSpPr>
        <p:spPr>
          <a:xfrm>
            <a:off x="6589631" y="2316619"/>
            <a:ext cx="3508653" cy="1497330"/>
          </a:xfrm>
          <a:prstGeom prst="rect">
            <a:avLst/>
          </a:prstGeom>
          <a:noFill/>
          <a:ln/>
        </p:spPr>
        <p:txBody>
          <a:bodyPr wrap="square" rtlCol="0" anchor="t"/>
          <a:lstStyle/>
          <a:p>
            <a:pPr marL="0" indent="0" algn="ctr">
              <a:lnSpc>
                <a:spcPts val="1964"/>
              </a:lnSpc>
              <a:buNone/>
            </a:pPr>
            <a:r>
              <a:rPr lang="en-US" sz="1228" dirty="0">
                <a:solidFill>
                  <a:srgbClr val="FFE5E5"/>
                </a:solidFill>
                <a:latin typeface="DM Sans" pitchFamily="34" charset="0"/>
                <a:ea typeface="DM Sans" pitchFamily="34" charset="-122"/>
                <a:cs typeface="DM Sans" pitchFamily="34" charset="-120"/>
              </a:rPr>
              <a:t>Neste arco, Tanjiro e seus companheiros enfrentam um poderoso demônio no Distrito de Asakusa, em Tóquio. Essa batalha não apenas apresenta desafios físicos, mas também explora temas como sacrifício, coragem e a natureza da humanidade diante da ameaça dos demônios.</a:t>
            </a:r>
            <a:endParaRPr lang="en-US" sz="1228" dirty="0"/>
          </a:p>
        </p:txBody>
      </p:sp>
      <p:sp>
        <p:nvSpPr>
          <p:cNvPr id="18" name="Shape 14"/>
          <p:cNvSpPr/>
          <p:nvPr/>
        </p:nvSpPr>
        <p:spPr>
          <a:xfrm>
            <a:off x="11792186" y="4986814"/>
            <a:ext cx="31075" cy="545663"/>
          </a:xfrm>
          <a:prstGeom prst="roundRect">
            <a:avLst>
              <a:gd name="adj" fmla="val 225803"/>
            </a:avLst>
          </a:prstGeom>
          <a:solidFill>
            <a:srgbClr val="8D2424"/>
          </a:solidFill>
          <a:ln/>
        </p:spPr>
        <p:txBody>
          <a:bodyPr/>
          <a:lstStyle/>
          <a:p>
            <a:endParaRPr lang="pt-BR" dirty="0"/>
          </a:p>
        </p:txBody>
      </p:sp>
      <p:sp>
        <p:nvSpPr>
          <p:cNvPr id="19" name="Shape 15"/>
          <p:cNvSpPr/>
          <p:nvPr/>
        </p:nvSpPr>
        <p:spPr>
          <a:xfrm>
            <a:off x="11647882" y="4741398"/>
            <a:ext cx="350758" cy="350758"/>
          </a:xfrm>
          <a:prstGeom prst="roundRect">
            <a:avLst>
              <a:gd name="adj" fmla="val 20005"/>
            </a:avLst>
          </a:prstGeom>
          <a:solidFill>
            <a:srgbClr val="740B0B"/>
          </a:solidFill>
          <a:ln w="7620">
            <a:solidFill>
              <a:srgbClr val="8D2424"/>
            </a:solidFill>
            <a:prstDash val="solid"/>
          </a:ln>
        </p:spPr>
        <p:txBody>
          <a:bodyPr/>
          <a:lstStyle/>
          <a:p>
            <a:endParaRPr lang="pt-BR" dirty="0"/>
          </a:p>
        </p:txBody>
      </p:sp>
      <p:sp>
        <p:nvSpPr>
          <p:cNvPr id="20" name="Text 16"/>
          <p:cNvSpPr/>
          <p:nvPr/>
        </p:nvSpPr>
        <p:spPr>
          <a:xfrm>
            <a:off x="11705928" y="4713923"/>
            <a:ext cx="216932" cy="307777"/>
          </a:xfrm>
          <a:prstGeom prst="rect">
            <a:avLst/>
          </a:prstGeom>
          <a:noFill/>
          <a:ln/>
        </p:spPr>
        <p:txBody>
          <a:bodyPr wrap="none" rtlCol="0" anchor="t"/>
          <a:lstStyle/>
          <a:p>
            <a:pPr marL="0" indent="0" algn="ctr">
              <a:lnSpc>
                <a:spcPts val="2423"/>
              </a:lnSpc>
              <a:buNone/>
            </a:pPr>
            <a:r>
              <a:rPr lang="en-US" sz="1939" dirty="0">
                <a:solidFill>
                  <a:srgbClr val="FFE5E5"/>
                </a:solidFill>
                <a:latin typeface="Dela Gothic One" pitchFamily="34" charset="0"/>
                <a:ea typeface="Dela Gothic One" pitchFamily="34" charset="-122"/>
                <a:cs typeface="Dela Gothic One" pitchFamily="34" charset="-120"/>
              </a:rPr>
              <a:t>3</a:t>
            </a:r>
            <a:endParaRPr lang="en-US" sz="1939" dirty="0"/>
          </a:p>
        </p:txBody>
      </p:sp>
      <p:sp>
        <p:nvSpPr>
          <p:cNvPr id="21" name="Text 17"/>
          <p:cNvSpPr/>
          <p:nvPr/>
        </p:nvSpPr>
        <p:spPr>
          <a:xfrm>
            <a:off x="9686270" y="5531974"/>
            <a:ext cx="3508653" cy="512683"/>
          </a:xfrm>
          <a:prstGeom prst="rect">
            <a:avLst/>
          </a:prstGeom>
          <a:noFill/>
          <a:ln/>
        </p:spPr>
        <p:txBody>
          <a:bodyPr wrap="square" rtlCol="0" anchor="t"/>
          <a:lstStyle/>
          <a:p>
            <a:pPr marL="0" indent="0" algn="ctr">
              <a:lnSpc>
                <a:spcPts val="2019"/>
              </a:lnSpc>
              <a:buNone/>
            </a:pPr>
            <a:r>
              <a:rPr lang="en-US" sz="1616" dirty="0">
                <a:solidFill>
                  <a:srgbClr val="FFE5E5"/>
                </a:solidFill>
                <a:latin typeface="Dela Gothic One" pitchFamily="34" charset="0"/>
                <a:ea typeface="Dela Gothic One" pitchFamily="34" charset="-122"/>
                <a:cs typeface="Dela Gothic One" pitchFamily="34" charset="-120"/>
              </a:rPr>
              <a:t>Arco do Distrito de Swordsmith</a:t>
            </a:r>
            <a:endParaRPr lang="en-US" sz="1616" dirty="0"/>
          </a:p>
        </p:txBody>
      </p:sp>
      <p:sp>
        <p:nvSpPr>
          <p:cNvPr id="22" name="Text 18"/>
          <p:cNvSpPr/>
          <p:nvPr/>
        </p:nvSpPr>
        <p:spPr>
          <a:xfrm>
            <a:off x="9686270" y="5954051"/>
            <a:ext cx="3508653" cy="1746885"/>
          </a:xfrm>
          <a:prstGeom prst="rect">
            <a:avLst/>
          </a:prstGeom>
          <a:noFill/>
          <a:ln/>
        </p:spPr>
        <p:txBody>
          <a:bodyPr wrap="square" rtlCol="0" anchor="t"/>
          <a:lstStyle/>
          <a:p>
            <a:pPr marL="0" indent="0" algn="ctr">
              <a:lnSpc>
                <a:spcPts val="1964"/>
              </a:lnSpc>
              <a:buNone/>
            </a:pPr>
            <a:r>
              <a:rPr lang="en-US" sz="1228" dirty="0">
                <a:solidFill>
                  <a:srgbClr val="FFE5E5"/>
                </a:solidFill>
                <a:latin typeface="DM Sans" pitchFamily="34" charset="0"/>
                <a:ea typeface="DM Sans" pitchFamily="34" charset="-122"/>
                <a:cs typeface="DM Sans" pitchFamily="34" charset="-120"/>
              </a:rPr>
              <a:t>O Distrito de Swordsmith é o cenário deste arco, onde Tanjiro e seus amigos buscam obter espadas especiais para enfrentar os demônios. Essa jornada revela mais sobre a história e a organização dos caçadores de demônios, aprofundando a compreensão do universo de "Demon Slayer".</a:t>
            </a:r>
            <a:endParaRPr lang="en-US" sz="1228" dirty="0"/>
          </a:p>
        </p:txBody>
      </p:sp>
      <p:sp>
        <p:nvSpPr>
          <p:cNvPr id="23" name="Shape 10">
            <a:extLst>
              <a:ext uri="{FF2B5EF4-FFF2-40B4-BE49-F238E27FC236}">
                <a16:creationId xmlns:a16="http://schemas.microsoft.com/office/drawing/2014/main" id="{7955CB2B-0313-EB02-B7E5-A89328FF17F0}"/>
              </a:ext>
            </a:extLst>
          </p:cNvPr>
          <p:cNvSpPr/>
          <p:nvPr/>
        </p:nvSpPr>
        <p:spPr>
          <a:xfrm>
            <a:off x="5398175" y="4741398"/>
            <a:ext cx="350758" cy="350758"/>
          </a:xfrm>
          <a:prstGeom prst="roundRect">
            <a:avLst>
              <a:gd name="adj" fmla="val 20005"/>
            </a:avLst>
          </a:prstGeom>
          <a:solidFill>
            <a:srgbClr val="740B0B"/>
          </a:solidFill>
          <a:ln w="7620">
            <a:solidFill>
              <a:srgbClr val="8D2424"/>
            </a:solidFill>
            <a:prstDash val="solid"/>
          </a:ln>
        </p:spPr>
        <p:txBody>
          <a:bodyPr/>
          <a:lstStyle/>
          <a:p>
            <a:endParaRPr lang="pt-BR" dirty="0"/>
          </a:p>
        </p:txBody>
      </p:sp>
      <p:sp>
        <p:nvSpPr>
          <p:cNvPr id="24" name="Text 11">
            <a:extLst>
              <a:ext uri="{FF2B5EF4-FFF2-40B4-BE49-F238E27FC236}">
                <a16:creationId xmlns:a16="http://schemas.microsoft.com/office/drawing/2014/main" id="{3F1C5B17-01E0-E787-82CC-49422B87734F}"/>
              </a:ext>
            </a:extLst>
          </p:cNvPr>
          <p:cNvSpPr/>
          <p:nvPr/>
        </p:nvSpPr>
        <p:spPr>
          <a:xfrm>
            <a:off x="5464133" y="4725710"/>
            <a:ext cx="205502" cy="307777"/>
          </a:xfrm>
          <a:prstGeom prst="rect">
            <a:avLst/>
          </a:prstGeom>
          <a:noFill/>
          <a:ln/>
        </p:spPr>
        <p:txBody>
          <a:bodyPr wrap="none" rtlCol="0" anchor="t"/>
          <a:lstStyle/>
          <a:p>
            <a:pPr marL="0" indent="0" algn="ctr">
              <a:lnSpc>
                <a:spcPts val="2423"/>
              </a:lnSpc>
              <a:buNone/>
            </a:pPr>
            <a:r>
              <a:rPr lang="en-US" sz="1939" dirty="0">
                <a:solidFill>
                  <a:srgbClr val="FFE5E5"/>
                </a:solidFill>
                <a:latin typeface="Dela Gothic One" pitchFamily="34" charset="0"/>
                <a:ea typeface="Dela Gothic One" pitchFamily="34" charset="-122"/>
                <a:cs typeface="Dela Gothic One" pitchFamily="34" charset="-120"/>
              </a:rPr>
              <a:t>2</a:t>
            </a:r>
            <a:endParaRPr lang="en-US" sz="1939" dirty="0"/>
          </a:p>
        </p:txBody>
      </p:sp>
      <p:sp>
        <p:nvSpPr>
          <p:cNvPr id="26" name="Text 12">
            <a:extLst>
              <a:ext uri="{FF2B5EF4-FFF2-40B4-BE49-F238E27FC236}">
                <a16:creationId xmlns:a16="http://schemas.microsoft.com/office/drawing/2014/main" id="{B1F8BADE-228E-48B4-3D4C-2C6D6AD03F0E}"/>
              </a:ext>
            </a:extLst>
          </p:cNvPr>
          <p:cNvSpPr/>
          <p:nvPr/>
        </p:nvSpPr>
        <p:spPr>
          <a:xfrm>
            <a:off x="3819881" y="5531973"/>
            <a:ext cx="3395901" cy="256342"/>
          </a:xfrm>
          <a:prstGeom prst="rect">
            <a:avLst/>
          </a:prstGeom>
          <a:noFill/>
          <a:ln/>
        </p:spPr>
        <p:txBody>
          <a:bodyPr wrap="none" rtlCol="0" anchor="t"/>
          <a:lstStyle/>
          <a:p>
            <a:pPr marL="0" indent="0" algn="ctr">
              <a:lnSpc>
                <a:spcPts val="2019"/>
              </a:lnSpc>
              <a:buNone/>
            </a:pPr>
            <a:r>
              <a:rPr lang="en-US" sz="1616" dirty="0">
                <a:solidFill>
                  <a:srgbClr val="FFE5E5"/>
                </a:solidFill>
                <a:latin typeface="Dela Gothic One" pitchFamily="34" charset="0"/>
                <a:ea typeface="Dela Gothic One" pitchFamily="34" charset="-122"/>
                <a:cs typeface="Dela Gothic One" pitchFamily="34" charset="-120"/>
              </a:rPr>
              <a:t>Arco do </a:t>
            </a:r>
            <a:r>
              <a:rPr lang="en-US" sz="1616" dirty="0" err="1">
                <a:solidFill>
                  <a:srgbClr val="FFE5E5"/>
                </a:solidFill>
                <a:latin typeface="Dela Gothic One" pitchFamily="34" charset="0"/>
                <a:ea typeface="Dela Gothic One" pitchFamily="34" charset="-122"/>
                <a:cs typeface="Dela Gothic One" pitchFamily="34" charset="-120"/>
              </a:rPr>
              <a:t>Mugen</a:t>
            </a:r>
            <a:r>
              <a:rPr lang="en-US" sz="1616" dirty="0">
                <a:solidFill>
                  <a:srgbClr val="FFE5E5"/>
                </a:solidFill>
                <a:latin typeface="Dela Gothic One" pitchFamily="34" charset="0"/>
                <a:ea typeface="Dela Gothic One" pitchFamily="34" charset="-122"/>
                <a:cs typeface="Dela Gothic One" pitchFamily="34" charset="-120"/>
              </a:rPr>
              <a:t> Train</a:t>
            </a:r>
            <a:endParaRPr lang="en-US" sz="1616" dirty="0"/>
          </a:p>
        </p:txBody>
      </p:sp>
      <p:sp>
        <p:nvSpPr>
          <p:cNvPr id="27" name="Text 13">
            <a:extLst>
              <a:ext uri="{FF2B5EF4-FFF2-40B4-BE49-F238E27FC236}">
                <a16:creationId xmlns:a16="http://schemas.microsoft.com/office/drawing/2014/main" id="{6A9B66E4-F41D-D19D-A15C-55822C7F0362}"/>
              </a:ext>
            </a:extLst>
          </p:cNvPr>
          <p:cNvSpPr/>
          <p:nvPr/>
        </p:nvSpPr>
        <p:spPr>
          <a:xfrm>
            <a:off x="3570918" y="5916509"/>
            <a:ext cx="4023006" cy="1497330"/>
          </a:xfrm>
          <a:prstGeom prst="rect">
            <a:avLst/>
          </a:prstGeom>
          <a:noFill/>
          <a:ln/>
        </p:spPr>
        <p:txBody>
          <a:bodyPr wrap="square" rtlCol="0" anchor="t"/>
          <a:lstStyle/>
          <a:p>
            <a:pPr marL="0" indent="0" algn="ctr">
              <a:lnSpc>
                <a:spcPts val="1964"/>
              </a:lnSpc>
              <a:buNone/>
            </a:pPr>
            <a:r>
              <a:rPr lang="pt-BR" sz="1400" b="0" i="0" dirty="0" err="1">
                <a:solidFill>
                  <a:srgbClr val="ECECEC"/>
                </a:solidFill>
                <a:effectLst/>
                <a:highlight>
                  <a:srgbClr val="212121"/>
                </a:highlight>
                <a:latin typeface="ui-sans-serif"/>
              </a:rPr>
              <a:t>Tanjiro</a:t>
            </a:r>
            <a:r>
              <a:rPr lang="pt-BR" sz="1400" b="0" i="0" dirty="0">
                <a:solidFill>
                  <a:srgbClr val="ECECEC"/>
                </a:solidFill>
                <a:effectLst/>
                <a:highlight>
                  <a:srgbClr val="212121"/>
                </a:highlight>
                <a:latin typeface="ui-sans-serif"/>
              </a:rPr>
              <a:t> e seus companheiros embarcam em uma missão a bordo do trem infinito, onde enfrentam um poderoso demônio que está causando desaparecimentos misteriosos. Esta batalha não apenas impõe desafios físicos intensos, mas também mergulha profundamente em temas como sacrifício, coragem, a luta contra o desespero e a importância da união diante da ameaça dos demônios.</a:t>
            </a:r>
            <a:r>
              <a:rPr lang="en-US" sz="1228" dirty="0">
                <a:solidFill>
                  <a:srgbClr val="FFE5E5"/>
                </a:solidFill>
                <a:latin typeface="DM Sans" pitchFamily="34" charset="0"/>
              </a:rPr>
              <a:t> </a:t>
            </a:r>
            <a:endParaRPr lang="en-US" sz="1228"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txBody>
          <a:bodyPr/>
          <a:lstStyle/>
          <a:p>
            <a:endParaRPr lang="pt-BR" dirty="0"/>
          </a:p>
        </p:txBody>
      </p:sp>
      <p:sp>
        <p:nvSpPr>
          <p:cNvPr id="4" name="Text 1"/>
          <p:cNvSpPr/>
          <p:nvPr/>
        </p:nvSpPr>
        <p:spPr>
          <a:xfrm>
            <a:off x="1760220" y="2030849"/>
            <a:ext cx="7884557" cy="730806"/>
          </a:xfrm>
          <a:prstGeom prst="rect">
            <a:avLst/>
          </a:prstGeom>
          <a:noFill/>
          <a:ln/>
        </p:spPr>
        <p:txBody>
          <a:bodyPr wrap="none" rtlCol="0" anchor="t"/>
          <a:lstStyle/>
          <a:p>
            <a:pPr marL="0" indent="0">
              <a:lnSpc>
                <a:spcPts val="5755"/>
              </a:lnSpc>
              <a:buNone/>
            </a:pPr>
            <a:r>
              <a:rPr lang="en-US" sz="4604" dirty="0">
                <a:solidFill>
                  <a:srgbClr val="FAEBEB"/>
                </a:solidFill>
                <a:latin typeface="Dela Gothic One" pitchFamily="34" charset="0"/>
                <a:ea typeface="Dela Gothic One" pitchFamily="34" charset="-122"/>
                <a:cs typeface="Dela Gothic One" pitchFamily="34" charset="-120"/>
              </a:rPr>
              <a:t>Tecnologias Utilizadas</a:t>
            </a:r>
            <a:endParaRPr lang="en-US" sz="4604" dirty="0"/>
          </a:p>
        </p:txBody>
      </p:sp>
      <p:sp>
        <p:nvSpPr>
          <p:cNvPr id="5" name="Shape 2"/>
          <p:cNvSpPr/>
          <p:nvPr/>
        </p:nvSpPr>
        <p:spPr>
          <a:xfrm>
            <a:off x="1760220" y="3205996"/>
            <a:ext cx="11109960" cy="2992755"/>
          </a:xfrm>
          <a:prstGeom prst="roundRect">
            <a:avLst>
              <a:gd name="adj" fmla="val 3341"/>
            </a:avLst>
          </a:prstGeom>
          <a:noFill/>
          <a:ln w="7620">
            <a:solidFill>
              <a:srgbClr val="FFFFFF">
                <a:alpha val="24000"/>
              </a:srgbClr>
            </a:solidFill>
            <a:prstDash val="solid"/>
          </a:ln>
        </p:spPr>
        <p:txBody>
          <a:bodyPr/>
          <a:lstStyle/>
          <a:p>
            <a:endParaRPr lang="pt-BR" dirty="0"/>
          </a:p>
        </p:txBody>
      </p:sp>
      <p:sp>
        <p:nvSpPr>
          <p:cNvPr id="6" name="Shape 3"/>
          <p:cNvSpPr/>
          <p:nvPr/>
        </p:nvSpPr>
        <p:spPr>
          <a:xfrm>
            <a:off x="1767840" y="3213616"/>
            <a:ext cx="11094720" cy="637103"/>
          </a:xfrm>
          <a:prstGeom prst="rect">
            <a:avLst/>
          </a:prstGeom>
          <a:solidFill>
            <a:srgbClr val="FFFFFF">
              <a:alpha val="4000"/>
            </a:srgbClr>
          </a:solidFill>
          <a:ln/>
        </p:spPr>
        <p:txBody>
          <a:bodyPr/>
          <a:lstStyle/>
          <a:p>
            <a:endParaRPr lang="pt-BR" dirty="0"/>
          </a:p>
        </p:txBody>
      </p:sp>
      <p:sp>
        <p:nvSpPr>
          <p:cNvPr id="7" name="Text 4"/>
          <p:cNvSpPr/>
          <p:nvPr/>
        </p:nvSpPr>
        <p:spPr>
          <a:xfrm>
            <a:off x="1990011" y="3354467"/>
            <a:ext cx="5099209" cy="355402"/>
          </a:xfrm>
          <a:prstGeom prst="rect">
            <a:avLst/>
          </a:prstGeom>
          <a:noFill/>
          <a:ln/>
        </p:spPr>
        <p:txBody>
          <a:bodyPr wrap="non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HTML</a:t>
            </a:r>
            <a:endParaRPr lang="en-US" sz="1750" dirty="0"/>
          </a:p>
        </p:txBody>
      </p:sp>
      <p:sp>
        <p:nvSpPr>
          <p:cNvPr id="8" name="Text 5"/>
          <p:cNvSpPr/>
          <p:nvPr/>
        </p:nvSpPr>
        <p:spPr>
          <a:xfrm>
            <a:off x="7541181" y="3354467"/>
            <a:ext cx="5099209" cy="355402"/>
          </a:xfrm>
          <a:prstGeom prst="rect">
            <a:avLst/>
          </a:prstGeom>
          <a:noFill/>
          <a:ln/>
        </p:spPr>
        <p:txBody>
          <a:bodyPr wrap="non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Para estruturar o conteúdo do site</a:t>
            </a:r>
            <a:endParaRPr lang="en-US" sz="1750" dirty="0"/>
          </a:p>
        </p:txBody>
      </p:sp>
      <p:sp>
        <p:nvSpPr>
          <p:cNvPr id="9" name="Shape 6"/>
          <p:cNvSpPr/>
          <p:nvPr/>
        </p:nvSpPr>
        <p:spPr>
          <a:xfrm>
            <a:off x="1767840" y="3850719"/>
            <a:ext cx="11094720" cy="992505"/>
          </a:xfrm>
          <a:prstGeom prst="rect">
            <a:avLst/>
          </a:prstGeom>
          <a:solidFill>
            <a:srgbClr val="000000">
              <a:alpha val="4000"/>
            </a:srgbClr>
          </a:solidFill>
          <a:ln/>
        </p:spPr>
        <p:txBody>
          <a:bodyPr/>
          <a:lstStyle/>
          <a:p>
            <a:endParaRPr lang="pt-BR" dirty="0"/>
          </a:p>
        </p:txBody>
      </p:sp>
      <p:sp>
        <p:nvSpPr>
          <p:cNvPr id="10" name="Text 7"/>
          <p:cNvSpPr/>
          <p:nvPr/>
        </p:nvSpPr>
        <p:spPr>
          <a:xfrm>
            <a:off x="1990011" y="3991570"/>
            <a:ext cx="5099209" cy="355402"/>
          </a:xfrm>
          <a:prstGeom prst="rect">
            <a:avLst/>
          </a:prstGeom>
          <a:noFill/>
          <a:ln/>
        </p:spPr>
        <p:txBody>
          <a:bodyPr wrap="non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CSS</a:t>
            </a:r>
            <a:endParaRPr lang="en-US" sz="1750" dirty="0"/>
          </a:p>
        </p:txBody>
      </p:sp>
      <p:sp>
        <p:nvSpPr>
          <p:cNvPr id="11" name="Text 8"/>
          <p:cNvSpPr/>
          <p:nvPr/>
        </p:nvSpPr>
        <p:spPr>
          <a:xfrm>
            <a:off x="7541181" y="3991570"/>
            <a:ext cx="5099209" cy="710803"/>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Para estilizar e criar um design atraente e envolvente</a:t>
            </a:r>
            <a:endParaRPr lang="en-US" sz="1750" dirty="0"/>
          </a:p>
        </p:txBody>
      </p:sp>
      <p:sp>
        <p:nvSpPr>
          <p:cNvPr id="12" name="Shape 9"/>
          <p:cNvSpPr/>
          <p:nvPr/>
        </p:nvSpPr>
        <p:spPr>
          <a:xfrm>
            <a:off x="1767840" y="4843224"/>
            <a:ext cx="11094720" cy="1347907"/>
          </a:xfrm>
          <a:prstGeom prst="rect">
            <a:avLst/>
          </a:prstGeom>
          <a:solidFill>
            <a:srgbClr val="FFFFFF">
              <a:alpha val="4000"/>
            </a:srgbClr>
          </a:solidFill>
          <a:ln/>
        </p:spPr>
        <p:txBody>
          <a:bodyPr/>
          <a:lstStyle/>
          <a:p>
            <a:endParaRPr lang="pt-BR" dirty="0"/>
          </a:p>
        </p:txBody>
      </p:sp>
      <p:sp>
        <p:nvSpPr>
          <p:cNvPr id="13" name="Text 10"/>
          <p:cNvSpPr/>
          <p:nvPr/>
        </p:nvSpPr>
        <p:spPr>
          <a:xfrm>
            <a:off x="1990011" y="4984075"/>
            <a:ext cx="5099209" cy="355402"/>
          </a:xfrm>
          <a:prstGeom prst="rect">
            <a:avLst/>
          </a:prstGeom>
          <a:noFill/>
          <a:ln/>
        </p:spPr>
        <p:txBody>
          <a:bodyPr wrap="non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JavaScript (com Node.JS)</a:t>
            </a:r>
            <a:endParaRPr lang="en-US" sz="1750" dirty="0"/>
          </a:p>
        </p:txBody>
      </p:sp>
      <p:sp>
        <p:nvSpPr>
          <p:cNvPr id="14" name="Text 11"/>
          <p:cNvSpPr/>
          <p:nvPr/>
        </p:nvSpPr>
        <p:spPr>
          <a:xfrm>
            <a:off x="7541181" y="4984075"/>
            <a:ext cx="5099209" cy="1066205"/>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Para adicionar interatividade e funcionalidades dinâmicas, como galerias de imagens, dashboards, login e cadastro</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273</TotalTime>
  <Words>815</Words>
  <Application>Microsoft Office PowerPoint</Application>
  <PresentationFormat>Personalizar</PresentationFormat>
  <Paragraphs>58</Paragraphs>
  <Slides>7</Slides>
  <Notes>7</Notes>
  <HiddenSlides>2</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7</vt:i4>
      </vt:variant>
    </vt:vector>
  </HeadingPairs>
  <TitlesOfParts>
    <vt:vector size="14" baseType="lpstr">
      <vt:lpstr>Aptos</vt:lpstr>
      <vt:lpstr>Aptos Display</vt:lpstr>
      <vt:lpstr>Arial</vt:lpstr>
      <vt:lpstr>Dela Gothic One</vt:lpstr>
      <vt:lpstr>DM Sans</vt:lpstr>
      <vt:lpstr>ui-sans-serif</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BRYAN HENRIQUE FERRO LIMA .</cp:lastModifiedBy>
  <cp:revision>4</cp:revision>
  <dcterms:created xsi:type="dcterms:W3CDTF">2024-06-02T01:30:18Z</dcterms:created>
  <dcterms:modified xsi:type="dcterms:W3CDTF">2024-06-04T17:25:21Z</dcterms:modified>
</cp:coreProperties>
</file>